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78"/>
  </p:notesMasterIdLst>
  <p:sldIdLst>
    <p:sldId id="256" r:id="rId3"/>
    <p:sldId id="290" r:id="rId4"/>
    <p:sldId id="257" r:id="rId5"/>
    <p:sldId id="260" r:id="rId6"/>
    <p:sldId id="261" r:id="rId7"/>
    <p:sldId id="27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6" r:id="rId19"/>
    <p:sldId id="275" r:id="rId20"/>
    <p:sldId id="271" r:id="rId21"/>
    <p:sldId id="278" r:id="rId22"/>
    <p:sldId id="279" r:id="rId23"/>
    <p:sldId id="274" r:id="rId24"/>
    <p:sldId id="285" r:id="rId25"/>
    <p:sldId id="280" r:id="rId26"/>
    <p:sldId id="281" r:id="rId27"/>
    <p:sldId id="283" r:id="rId28"/>
    <p:sldId id="292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35" r:id="rId45"/>
    <p:sldId id="301" r:id="rId46"/>
    <p:sldId id="293" r:id="rId47"/>
    <p:sldId id="289" r:id="rId48"/>
    <p:sldId id="295" r:id="rId49"/>
    <p:sldId id="296" r:id="rId50"/>
    <p:sldId id="297" r:id="rId51"/>
    <p:sldId id="298" r:id="rId52"/>
    <p:sldId id="299" r:id="rId53"/>
    <p:sldId id="300" r:id="rId54"/>
    <p:sldId id="302" r:id="rId55"/>
    <p:sldId id="341" r:id="rId56"/>
    <p:sldId id="303" r:id="rId57"/>
    <p:sldId id="304" r:id="rId58"/>
    <p:sldId id="305" r:id="rId59"/>
    <p:sldId id="306" r:id="rId60"/>
    <p:sldId id="294" r:id="rId61"/>
    <p:sldId id="326" r:id="rId62"/>
    <p:sldId id="328" r:id="rId63"/>
    <p:sldId id="329" r:id="rId64"/>
    <p:sldId id="331" r:id="rId65"/>
    <p:sldId id="332" r:id="rId66"/>
    <p:sldId id="333" r:id="rId67"/>
    <p:sldId id="330" r:id="rId68"/>
    <p:sldId id="340" r:id="rId69"/>
    <p:sldId id="334" r:id="rId70"/>
    <p:sldId id="327" r:id="rId71"/>
    <p:sldId id="291" r:id="rId72"/>
    <p:sldId id="287" r:id="rId73"/>
    <p:sldId id="336" r:id="rId74"/>
    <p:sldId id="338" r:id="rId75"/>
    <p:sldId id="339" r:id="rId76"/>
    <p:sldId id="288" r:id="rId7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 varScale="1">
        <p:scale>
          <a:sx n="65" d="100"/>
          <a:sy n="65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4738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716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65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3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084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486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039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317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041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188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7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49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48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381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18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72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755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805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5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5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714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6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359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26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24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453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333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730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800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6061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4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175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226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537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572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076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1099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8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0199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018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965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4175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976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219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7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8497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7746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983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940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0081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7507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8314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3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38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3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2.png"/><Relationship Id="rId10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79712" y="3920775"/>
            <a:ext cx="6696744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Project – </a:t>
            </a:r>
            <a:br>
              <a:rPr lang="en-US" b="0" dirty="0" smtClean="0">
                <a:solidFill>
                  <a:srgbClr val="003366"/>
                </a:solidFill>
              </a:rPr>
            </a:br>
            <a:r>
              <a:rPr lang="en-US" b="0" dirty="0" smtClean="0">
                <a:solidFill>
                  <a:srgbClr val="003366"/>
                </a:solidFill>
              </a:rPr>
              <a:t>Final Presentation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2771800" y="4869160"/>
            <a:ext cx="5692800" cy="77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003366"/>
                </a:solidFill>
              </a:rPr>
              <a:t>Jovanovic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Milica</a:t>
            </a:r>
            <a:r>
              <a:rPr lang="en-US" sz="2400" dirty="0" smtClean="0">
                <a:solidFill>
                  <a:srgbClr val="003366"/>
                </a:solidFill>
              </a:rPr>
              <a:t> 835953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003366"/>
                </a:solidFill>
              </a:rPr>
              <a:t>Vidanovic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Pavle</a:t>
            </a:r>
            <a:r>
              <a:rPr lang="en-US" sz="2400" dirty="0" smtClean="0">
                <a:solidFill>
                  <a:srgbClr val="003366"/>
                </a:solidFill>
              </a:rPr>
              <a:t> 854472</a:t>
            </a:r>
            <a:endParaRPr sz="240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2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099" name="Picture 3" descr="D:\FAX\SW2\SW2015\Mockups\5 Reques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36712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FAX\SW2\SW2015\Mockups\6 Reserv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36712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86984" y="6074394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Passenger Request page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9058" y="6074393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Passenger Reservation page 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6919381" y="2191615"/>
            <a:ext cx="531075" cy="495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96336" y="1700808"/>
            <a:ext cx="1378014" cy="147732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2060"/>
                </a:solidFill>
              </a:rPr>
              <a:t>User specify location either by typing address or by choosing it on the map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50" y="3178136"/>
            <a:ext cx="1466608" cy="101566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2060"/>
                </a:solidFill>
              </a:rPr>
              <a:t>User specifies address by clicking on the map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1621447" y="3421436"/>
            <a:ext cx="531075" cy="495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5123" name="Picture 3" descr="D:\FAX\SW2\SW2015\Mockups\11 Notification Scr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48" y="908720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FAX\SW2\SW2015\Mockups\12 Reservation detail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48" y="908720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65595" y="6073665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Notification page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7818" y="6073665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Reservation details 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7107938" y="2523852"/>
            <a:ext cx="504056" cy="471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12372" y="2367056"/>
            <a:ext cx="1261977" cy="78483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2060"/>
                </a:solidFill>
              </a:rPr>
              <a:t>Reservation Details page with data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9156" y="2367057"/>
            <a:ext cx="1456044" cy="101566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2060"/>
                </a:solidFill>
              </a:rPr>
              <a:t>U</a:t>
            </a:r>
            <a:r>
              <a:rPr lang="en-US" sz="1500" dirty="0" smtClean="0">
                <a:solidFill>
                  <a:srgbClr val="002060"/>
                </a:solidFill>
              </a:rPr>
              <a:t>ser rides with an option of canceling active ones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1728407" y="2674287"/>
            <a:ext cx="504056" cy="451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5736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Admin home page 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6146" name="Picture 2" descr="D:\FAX\SW2\SW2015\Mockups\Web Mockups\14 Admin list repor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51" y="912764"/>
            <a:ext cx="5968866" cy="512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/>
          <p:cNvSpPr/>
          <p:nvPr/>
        </p:nvSpPr>
        <p:spPr>
          <a:xfrm rot="5400000">
            <a:off x="6516216" y="2826524"/>
            <a:ext cx="504056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74344" y="2695222"/>
            <a:ext cx="1666901" cy="107721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Show details action brings Admin to Report details page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772451" y="6500849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Admin report details page 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7170" name="Picture 2" descr="D:\FAX\SW2\SW2015\Mockups\Web Mockups\15 Admin report details p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58657"/>
            <a:ext cx="6146769" cy="527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wn Arrow 10"/>
          <p:cNvSpPr/>
          <p:nvPr/>
        </p:nvSpPr>
        <p:spPr>
          <a:xfrm rot="16200000">
            <a:off x="2278693" y="2473910"/>
            <a:ext cx="504056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1996" y="2496037"/>
            <a:ext cx="1664812" cy="107721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Information about the user that made the repot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8992821">
            <a:off x="7350616" y="2921300"/>
            <a:ext cx="504056" cy="1112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50894" y="4221088"/>
            <a:ext cx="1664812" cy="83099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Bans reported user from the system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 - </a:t>
            </a:r>
            <a:r>
              <a:rPr lang="en-US" sz="3000" dirty="0">
                <a:solidFill>
                  <a:srgbClr val="003366"/>
                </a:solidFill>
              </a:rPr>
              <a:t>Use </a:t>
            </a:r>
            <a:r>
              <a:rPr lang="en-US" sz="3000" dirty="0" smtClean="0">
                <a:solidFill>
                  <a:srgbClr val="003366"/>
                </a:solidFill>
              </a:rPr>
              <a:t>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339752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Sign Up use </a:t>
            </a:r>
            <a:r>
              <a:rPr lang="en-US" sz="1400" dirty="0" smtClean="0"/>
              <a:t>case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44000" cy="506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016496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Manage profile use </a:t>
            </a:r>
            <a:r>
              <a:rPr lang="en-US" sz="1400" dirty="0" smtClean="0"/>
              <a:t>case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37" y="980728"/>
            <a:ext cx="9422977" cy="505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204439" y="6531000"/>
            <a:ext cx="3753122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 smtClean="0"/>
              <a:t>Request / Reserve a taxi </a:t>
            </a:r>
            <a:r>
              <a:rPr lang="en-US" sz="1400" dirty="0"/>
              <a:t>use </a:t>
            </a:r>
            <a:r>
              <a:rPr lang="en-US" sz="1400" dirty="0" smtClean="0"/>
              <a:t>case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5280"/>
            <a:ext cx="6805385" cy="240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66917"/>
            <a:ext cx="7736156" cy="361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3331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47350" y="980728"/>
            <a:ext cx="791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8" y="771416"/>
            <a:ext cx="7772420" cy="25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4" y="3433834"/>
            <a:ext cx="8855348" cy="277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40"/>
          <p:cNvSpPr txBox="1">
            <a:spLocks/>
          </p:cNvSpPr>
          <p:nvPr/>
        </p:nvSpPr>
        <p:spPr>
          <a:xfrm>
            <a:off x="1772451" y="6490690"/>
            <a:ext cx="3238799" cy="4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300" dirty="0">
              <a:solidFill>
                <a:srgbClr val="00336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22574" y="2727885"/>
            <a:ext cx="1873740" cy="58477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Cancel ride use </a:t>
            </a:r>
            <a:r>
              <a:rPr lang="en-US" sz="1600" dirty="0" smtClean="0">
                <a:solidFill>
                  <a:srgbClr val="002060"/>
                </a:solidFill>
              </a:rPr>
              <a:t>case (passenger)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7038" y="5906834"/>
            <a:ext cx="1664812" cy="58477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Confirm/Decline </a:t>
            </a:r>
            <a:r>
              <a:rPr lang="en-US" sz="1600" dirty="0">
                <a:solidFill>
                  <a:srgbClr val="002060"/>
                </a:solidFill>
              </a:rPr>
              <a:t>a ride use </a:t>
            </a:r>
            <a:r>
              <a:rPr lang="en-US" sz="1600" dirty="0" smtClean="0">
                <a:solidFill>
                  <a:srgbClr val="002060"/>
                </a:solidFill>
              </a:rPr>
              <a:t>case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637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339752" y="66459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Report use case</a:t>
            </a:r>
            <a:br>
              <a:rPr lang="en-US" sz="1400" dirty="0"/>
            </a:b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028" y="920459"/>
            <a:ext cx="924102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5452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772451" y="6500849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Sign Up sequence </a:t>
            </a:r>
            <a:r>
              <a:rPr lang="en-US" sz="1400" dirty="0" smtClean="0"/>
              <a:t>diagram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9124" y="1124744"/>
            <a:ext cx="1584176" cy="124649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2060"/>
                </a:solidFill>
              </a:rPr>
              <a:t>Sign Up sequence diagram</a:t>
            </a:r>
            <a:endParaRPr lang="en-US" sz="25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" y="125"/>
            <a:ext cx="5943600" cy="65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818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RASD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2806200" y="4501050"/>
            <a:ext cx="5692800" cy="77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654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443381" y="6531000"/>
            <a:ext cx="389693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92"/>
            <a:ext cx="7641212" cy="6821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88754" y="1412776"/>
            <a:ext cx="1989092" cy="163121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3366"/>
                </a:solidFill>
              </a:rPr>
              <a:t>Request a taxi sequence diagram</a:t>
            </a:r>
            <a:endParaRPr lang="en-US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378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3" y="125"/>
            <a:ext cx="7256359" cy="70292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75795" y="1124744"/>
            <a:ext cx="1989092" cy="163121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3366"/>
                </a:solidFill>
              </a:rPr>
              <a:t>Reserve a taxi sequence diagram</a:t>
            </a:r>
            <a:endParaRPr lang="en-US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8993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 – Class diagram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50" y="728010"/>
            <a:ext cx="7798404" cy="57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458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Specific requirements – State Chart diagrams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555776" y="6500849"/>
            <a:ext cx="3383687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 smtClean="0">
                <a:solidFill>
                  <a:srgbClr val="003366"/>
                </a:solidFill>
              </a:rPr>
              <a:t>Request lifecycle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33" y="782041"/>
            <a:ext cx="2996933" cy="56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041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91549" y="131950"/>
            <a:ext cx="8452451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500" dirty="0" smtClean="0">
                <a:solidFill>
                  <a:srgbClr val="003366"/>
                </a:solidFill>
              </a:rPr>
              <a:t>Specific requirements – Non functional requirements</a:t>
            </a:r>
            <a:endParaRPr sz="25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82450" y="908720"/>
            <a:ext cx="9033737" cy="5155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Availability</a:t>
            </a:r>
          </a:p>
          <a:p>
            <a:pPr marL="722313" lvl="1">
              <a:buNone/>
            </a:pPr>
            <a:r>
              <a:rPr lang="en-US" sz="1800" dirty="0" smtClean="0"/>
              <a:t>-Application </a:t>
            </a:r>
            <a:r>
              <a:rPr lang="en-US" sz="1800" dirty="0"/>
              <a:t>should be available to handle user's request at all times using </a:t>
            </a:r>
            <a:r>
              <a:rPr lang="en-US" sz="1800" dirty="0" smtClean="0"/>
              <a:t>any </a:t>
            </a:r>
            <a:r>
              <a:rPr lang="en-US" sz="1800" dirty="0"/>
              <a:t>device with an installed web </a:t>
            </a:r>
            <a:r>
              <a:rPr lang="en-US" sz="1800" dirty="0" smtClean="0"/>
              <a:t>browser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 Maintainability</a:t>
            </a:r>
            <a:r>
              <a:rPr lang="en-US" sz="2400" i="1" dirty="0" smtClean="0"/>
              <a:t> </a:t>
            </a:r>
            <a:endParaRPr lang="en-US" sz="2400" dirty="0" smtClean="0"/>
          </a:p>
          <a:p>
            <a:pPr marL="722313" lvl="1" defTabSz="722313">
              <a:buNone/>
            </a:pPr>
            <a:r>
              <a:rPr lang="en-US" sz="1800" dirty="0" smtClean="0"/>
              <a:t>- The software system provide specific API for enabling future developers with option to add more services or fix bugs in the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Portability</a:t>
            </a:r>
            <a:endParaRPr lang="en-US" sz="2400" dirty="0"/>
          </a:p>
          <a:p>
            <a:pPr marL="722313" indent="-279400">
              <a:buNone/>
            </a:pPr>
            <a:r>
              <a:rPr lang="en-US" sz="1800" dirty="0" smtClean="0"/>
              <a:t>	- Application </a:t>
            </a:r>
            <a:r>
              <a:rPr lang="en-US" sz="1800" dirty="0"/>
              <a:t>could be run on device with any OS that has access to Internet and has a web </a:t>
            </a:r>
            <a:r>
              <a:rPr lang="en-US" sz="1800" dirty="0" smtClean="0"/>
              <a:t>browser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User </a:t>
            </a:r>
            <a:r>
              <a:rPr lang="en-US" sz="2400" dirty="0" smtClean="0"/>
              <a:t>Interface</a:t>
            </a:r>
            <a:endParaRPr lang="en-US" sz="2400" dirty="0"/>
          </a:p>
          <a:p>
            <a:pPr marL="722313" indent="-354013">
              <a:buNone/>
            </a:pPr>
            <a:r>
              <a:rPr lang="en-US" sz="1800" dirty="0" smtClean="0"/>
              <a:t>	- Web </a:t>
            </a:r>
            <a:r>
              <a:rPr lang="en-US" sz="1800" dirty="0"/>
              <a:t>application should be intuitive so even the nontechnical users can use the system as simply and efficiently as </a:t>
            </a:r>
            <a:r>
              <a:rPr lang="en-US" sz="1800" dirty="0" smtClean="0"/>
              <a:t>possible</a:t>
            </a:r>
            <a:endParaRPr lang="en-US" sz="18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49753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30539"/>
            <a:ext cx="9144000" cy="6227462"/>
          </a:xfrm>
          <a:prstGeom prst="rect">
            <a:avLst/>
          </a:prstGeom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Alloy- World generated by Alloy analyzer</a:t>
            </a:r>
            <a:r>
              <a:rPr lang="en-US" sz="2800" dirty="0" smtClean="0"/>
              <a:t>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16839316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Alloy- Prove the model’s consistency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" y="786274"/>
            <a:ext cx="3452238" cy="5704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00" y="786274"/>
            <a:ext cx="56959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76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818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Design Document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59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High level </a:t>
            </a:r>
            <a:r>
              <a:rPr lang="en-US" sz="2800" dirty="0" smtClean="0">
                <a:solidFill>
                  <a:srgbClr val="003366"/>
                </a:solidFill>
              </a:rPr>
              <a:t>components </a:t>
            </a:r>
            <a:r>
              <a:rPr lang="en-US" sz="2800" dirty="0" smtClean="0">
                <a:solidFill>
                  <a:srgbClr val="003366"/>
                </a:solidFill>
              </a:rPr>
              <a:t>and their interaction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2050" name="Picture 2" descr="HighLevelArchitectureNe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998265"/>
            <a:ext cx="5472608" cy="543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4230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System Components - Overview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073" name="Picture 1" descr="ComponentDiagram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" y="1268761"/>
            <a:ext cx="9034644" cy="468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4812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err="1" smtClean="0">
                <a:solidFill>
                  <a:srgbClr val="003366"/>
                </a:solidFill>
              </a:rPr>
              <a:t>myTaxiService</a:t>
            </a:r>
            <a:r>
              <a:rPr lang="en-US" sz="3000" dirty="0" smtClean="0">
                <a:solidFill>
                  <a:srgbClr val="003366"/>
                </a:solidFill>
              </a:rPr>
              <a:t> software application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A</a:t>
            </a:r>
            <a:r>
              <a:rPr lang="en-US" sz="2400" dirty="0" smtClean="0"/>
              <a:t>pplication </a:t>
            </a:r>
            <a:r>
              <a:rPr lang="en-US" sz="2400" dirty="0"/>
              <a:t>similar to Uber, which makes the process of assigning an available taxi vehicle to possible passengers </a:t>
            </a:r>
            <a:endParaRPr lang="en-US" sz="2400" dirty="0" smtClean="0"/>
          </a:p>
          <a:p>
            <a:pPr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2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026" name="Picture 2" descr="C:\Users\Milica\Desktop\881017364304704761KUbUM83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8" y="2348879"/>
            <a:ext cx="3598783" cy="30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ilica\Desktop\cartoon-man-00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44" y="1628800"/>
            <a:ext cx="1216025" cy="16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 rot="3940846">
            <a:off x="4522060" y="1827260"/>
            <a:ext cx="504056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33590" y="2376984"/>
            <a:ext cx="2016224" cy="1889770"/>
          </a:xfrm>
          <a:prstGeom prst="ellipse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Milica\Desktop\023-taxi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16" y="3789040"/>
            <a:ext cx="2184127" cy="21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own Arrow 16"/>
          <p:cNvSpPr/>
          <p:nvPr/>
        </p:nvSpPr>
        <p:spPr>
          <a:xfrm rot="7481024">
            <a:off x="4319972" y="3827190"/>
            <a:ext cx="504056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C:\Users\Milica\Desktop\moto_morrison_sketch_0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69" y="1775351"/>
            <a:ext cx="1641509" cy="119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ilica\Desktop\rough-sketch-mobile-phone-hand-drawn-5438643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574" y="4160560"/>
            <a:ext cx="1564898" cy="16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959558" y="5656825"/>
            <a:ext cx="200493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21425908">
            <a:off x="7639383" y="3079046"/>
            <a:ext cx="421346" cy="902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54462" y="3928493"/>
            <a:ext cx="3658476" cy="204467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248329" y="1624801"/>
            <a:ext cx="3158785" cy="1857814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Deployment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074" name="Picture 2" descr="Deployment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06579"/>
            <a:ext cx="4623638" cy="54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515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Request – Runtime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098" name="Picture 2" descr="RequestRuntimeSequenceDia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066174" cy="440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5722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Reservation </a:t>
            </a:r>
            <a:r>
              <a:rPr lang="en-US" sz="2800" dirty="0">
                <a:solidFill>
                  <a:srgbClr val="003366"/>
                </a:solidFill>
              </a:rPr>
              <a:t>– Runtime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5122" name="Picture 2" descr="ReservationSequenceDia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" y="1225720"/>
            <a:ext cx="9063055" cy="493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0463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Ban user– </a:t>
            </a:r>
            <a:r>
              <a:rPr lang="en-US" sz="2800" dirty="0">
                <a:solidFill>
                  <a:srgbClr val="003366"/>
                </a:solidFill>
              </a:rPr>
              <a:t>Runtime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6146" name="Picture 2" descr="BanUs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51" y="1627455"/>
            <a:ext cx="7155696" cy="39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8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Component interfaces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450" y="1109056"/>
            <a:ext cx="9266066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 smtClean="0"/>
              <a:t>Guest Manager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i="1" dirty="0"/>
              <a:t>User </a:t>
            </a:r>
            <a:r>
              <a:rPr lang="en-US" sz="1800" b="1" i="1" dirty="0" err="1"/>
              <a:t>signUp</a:t>
            </a:r>
            <a:r>
              <a:rPr lang="en-US" sz="1800" i="1" dirty="0"/>
              <a:t>(</a:t>
            </a:r>
            <a:r>
              <a:rPr lang="en-US" sz="1800" i="1" dirty="0" err="1"/>
              <a:t>name,surname,email,password,phone,img</a:t>
            </a:r>
            <a:r>
              <a:rPr lang="en-US" sz="1800" i="1" dirty="0"/>
              <a:t>)</a:t>
            </a:r>
            <a:endParaRPr lang="en-US" sz="1800" i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i="1" dirty="0"/>
              <a:t>User </a:t>
            </a:r>
            <a:r>
              <a:rPr lang="en-US" sz="1800" b="1" i="1" dirty="0" err="1" smtClean="0"/>
              <a:t>signIn</a:t>
            </a:r>
            <a:r>
              <a:rPr lang="en-US" sz="1800" i="1" dirty="0" smtClean="0"/>
              <a:t>(</a:t>
            </a:r>
            <a:r>
              <a:rPr lang="en-US" sz="1800" i="1" dirty="0" err="1" smtClean="0"/>
              <a:t>email,password</a:t>
            </a:r>
            <a:r>
              <a:rPr lang="en-US" sz="1800" i="1" dirty="0" smtClean="0"/>
              <a:t>)</a:t>
            </a:r>
          </a:p>
          <a:p>
            <a:pPr lvl="0"/>
            <a:r>
              <a:rPr lang="en-US" sz="2400" u="sng" dirty="0" smtClean="0"/>
              <a:t>User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Request </a:t>
            </a:r>
            <a:r>
              <a:rPr lang="en-US" sz="1800" b="1" i="1" dirty="0" err="1"/>
              <a:t>makeRequest</a:t>
            </a:r>
            <a:r>
              <a:rPr lang="en-US" sz="1800" i="1" dirty="0"/>
              <a:t>(</a:t>
            </a:r>
            <a:r>
              <a:rPr lang="en-US" sz="1800" i="1" dirty="0" err="1"/>
              <a:t>source_address,user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i="1" dirty="0"/>
              <a:t>Reservation </a:t>
            </a:r>
            <a:r>
              <a:rPr lang="en-US" sz="1750" b="1" i="1" dirty="0" err="1" smtClean="0"/>
              <a:t>makeReservation</a:t>
            </a:r>
            <a:r>
              <a:rPr lang="en-US" sz="1750" i="1" dirty="0" smtClean="0"/>
              <a:t>(</a:t>
            </a:r>
            <a:r>
              <a:rPr lang="en-US" sz="1750" i="1" dirty="0" err="1" smtClean="0"/>
              <a:t>source_address,time_of_ride,destination_address,user</a:t>
            </a:r>
            <a:r>
              <a:rPr lang="en-US" sz="1750" i="1" dirty="0" smtClean="0"/>
              <a:t>)</a:t>
            </a:r>
            <a:endParaRPr lang="en-US" sz="175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smtClean="0"/>
              <a:t>String </a:t>
            </a:r>
            <a:r>
              <a:rPr lang="en-US" sz="1800" b="1" i="1" dirty="0"/>
              <a:t>report</a:t>
            </a:r>
            <a:r>
              <a:rPr lang="en-US" sz="1800" i="1" dirty="0"/>
              <a:t>(</a:t>
            </a:r>
            <a:r>
              <a:rPr lang="en-US" sz="1800" i="1" dirty="0" err="1"/>
              <a:t>description,id_user,id_banned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manageProfile</a:t>
            </a:r>
            <a:r>
              <a:rPr lang="en-US" sz="1800" i="1" dirty="0"/>
              <a:t>(user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err="1"/>
              <a:t>TaxiDriver</a:t>
            </a:r>
            <a:r>
              <a:rPr lang="en-US" sz="1800" i="1" dirty="0"/>
              <a:t>[] </a:t>
            </a:r>
            <a:r>
              <a:rPr lang="en-US" sz="1800" b="1" i="1" dirty="0" err="1"/>
              <a:t>checkTaxisAvailable</a:t>
            </a:r>
            <a:r>
              <a:rPr lang="en-US" sz="1800" i="1" dirty="0"/>
              <a:t>(</a:t>
            </a:r>
            <a:r>
              <a:rPr lang="en-US" sz="1800" i="1" dirty="0" err="1"/>
              <a:t>source_address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cancelRide</a:t>
            </a:r>
            <a:r>
              <a:rPr lang="en-US" sz="1800" i="1" dirty="0"/>
              <a:t>(request)</a:t>
            </a:r>
            <a:endParaRPr lang="en-US" sz="1800" i="1" dirty="0" smtClean="0"/>
          </a:p>
          <a:p>
            <a:r>
              <a:rPr lang="en-US" sz="2400" u="sng" dirty="0" smtClean="0"/>
              <a:t>Taxi Driver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smtClean="0"/>
              <a:t>String </a:t>
            </a:r>
            <a:r>
              <a:rPr lang="en-US" sz="1800" b="1" i="1" dirty="0" err="1"/>
              <a:t>confirmDeclineRide</a:t>
            </a:r>
            <a:r>
              <a:rPr lang="en-US" sz="1800" i="1" dirty="0"/>
              <a:t>(request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setAvailable</a:t>
            </a:r>
            <a:r>
              <a:rPr lang="en-US" sz="1800" i="1" dirty="0"/>
              <a:t>(</a:t>
            </a:r>
            <a:r>
              <a:rPr lang="en-US" sz="1800" i="1" dirty="0" err="1"/>
              <a:t>available_bool,id_driver</a:t>
            </a:r>
            <a:r>
              <a:rPr lang="en-US" sz="1800" i="1" dirty="0" smtClean="0"/>
              <a:t>)</a:t>
            </a:r>
          </a:p>
          <a:p>
            <a:r>
              <a:rPr lang="en-US" sz="2400" u="sng" dirty="0" smtClean="0"/>
              <a:t>Admin </a:t>
            </a:r>
            <a:r>
              <a:rPr lang="en-US" sz="2400" u="sng" dirty="0"/>
              <a:t>Manager</a:t>
            </a:r>
            <a:endParaRPr lang="en-US" sz="24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banUser</a:t>
            </a:r>
            <a:r>
              <a:rPr lang="en-US" sz="1800" i="1" dirty="0"/>
              <a:t>(</a:t>
            </a:r>
            <a:r>
              <a:rPr lang="en-US" sz="1800" i="1" dirty="0" err="1"/>
              <a:t>id_report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Report[] </a:t>
            </a:r>
            <a:r>
              <a:rPr lang="en-US" sz="1800" b="1" i="1" dirty="0" err="1"/>
              <a:t>viewReports</a:t>
            </a:r>
            <a:r>
              <a:rPr lang="en-US" sz="1800" i="1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06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003366"/>
                </a:solidFill>
              </a:rPr>
              <a:t>myTaxyService</a:t>
            </a:r>
            <a:r>
              <a:rPr lang="en-US" sz="2800" dirty="0" smtClean="0">
                <a:solidFill>
                  <a:srgbClr val="003366"/>
                </a:solidFill>
              </a:rPr>
              <a:t> system – Architectural style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7170" name="Picture 2" descr="high level arch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00" y="837860"/>
            <a:ext cx="5436798" cy="563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5072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003366"/>
                </a:solidFill>
              </a:rPr>
              <a:t>myTaxyService</a:t>
            </a:r>
            <a:r>
              <a:rPr lang="en-US" sz="2800" dirty="0" smtClean="0">
                <a:solidFill>
                  <a:srgbClr val="003366"/>
                </a:solidFill>
              </a:rPr>
              <a:t> system – Design Patterns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0" name="Picture 9" descr="C:\Users\Milica\Desktop\singleton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89" y="1575512"/>
            <a:ext cx="3382565" cy="263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Milica\Desktop\mvc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46" y="1510428"/>
            <a:ext cx="4052402" cy="27363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713271" y="4726632"/>
            <a:ext cx="1668200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1800" dirty="0" smtClean="0"/>
              <a:t>Singleton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4147" y="4731120"/>
            <a:ext cx="1668200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1800" dirty="0" smtClean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414021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Request Algorithm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Request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78" y="734699"/>
            <a:ext cx="3160120" cy="583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6410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Reservation Algorithm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Reserve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63" y="737875"/>
            <a:ext cx="1585471" cy="582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4498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Reservation Algorithm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Reserve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63" y="737875"/>
            <a:ext cx="1585471" cy="582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8691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63525" indent="-263525"/>
            <a:r>
              <a:rPr lang="en-US" sz="2400" dirty="0"/>
              <a:t>Stakeholders: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Company</a:t>
            </a:r>
          </a:p>
          <a:p>
            <a:pPr>
              <a:buNone/>
            </a:pPr>
            <a:r>
              <a:rPr lang="en-US" sz="1600" dirty="0" smtClean="0"/>
              <a:t>	- provided </a:t>
            </a:r>
            <a:r>
              <a:rPr lang="en-US" sz="1600" dirty="0"/>
              <a:t>project </a:t>
            </a:r>
            <a:r>
              <a:rPr lang="en-US" sz="1600" dirty="0" smtClean="0"/>
              <a:t>specification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smtClean="0"/>
              <a:t>- expect </a:t>
            </a:r>
            <a:r>
              <a:rPr lang="en-US" sz="1600" dirty="0"/>
              <a:t>it to be delivered in a way that satisfies given </a:t>
            </a:r>
            <a:r>
              <a:rPr lang="en-US" sz="1600" dirty="0" smtClean="0"/>
              <a:t>specification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smtClean="0"/>
              <a:t>- respecting </a:t>
            </a:r>
            <a:r>
              <a:rPr lang="en-US" sz="1600" dirty="0"/>
              <a:t>the set deadlines and budget </a:t>
            </a:r>
            <a:endParaRPr lang="en-US" sz="1200" dirty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Developer group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Taxi </a:t>
            </a:r>
            <a:r>
              <a:rPr lang="en-US" sz="1800" dirty="0" smtClean="0"/>
              <a:t>driver</a:t>
            </a:r>
          </a:p>
          <a:p>
            <a:pPr marL="339725" lvl="3">
              <a:buNone/>
            </a:pPr>
            <a:r>
              <a:rPr lang="en-US" sz="1200" dirty="0" smtClean="0"/>
              <a:t>	</a:t>
            </a:r>
            <a:r>
              <a:rPr lang="en-US" sz="1600" dirty="0" smtClean="0"/>
              <a:t>- person </a:t>
            </a:r>
            <a:r>
              <a:rPr lang="en-US" sz="1600" dirty="0"/>
              <a:t>working for the company that ordered the software product</a:t>
            </a:r>
            <a:endParaRPr lang="en-US" sz="1200" dirty="0" smtClean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Passenger</a:t>
            </a:r>
          </a:p>
          <a:p>
            <a:pPr marL="339725" lvl="3">
              <a:buNone/>
            </a:pPr>
            <a:r>
              <a:rPr lang="en-US" dirty="0" smtClean="0"/>
              <a:t>	</a:t>
            </a:r>
            <a:r>
              <a:rPr lang="en-US" sz="1600" dirty="0"/>
              <a:t>- person who need a ride to specific location</a:t>
            </a:r>
            <a:endParaRPr lang="en-US" dirty="0" smtClean="0"/>
          </a:p>
          <a:p>
            <a:pPr marL="263525" indent="-263525">
              <a:tabLst>
                <a:tab pos="0" algn="l"/>
              </a:tabLst>
            </a:pPr>
            <a:r>
              <a:rPr lang="en-US" sz="2400" dirty="0" smtClean="0"/>
              <a:t>Actors</a:t>
            </a:r>
            <a:r>
              <a:rPr lang="en-US" sz="2400" dirty="0"/>
              <a:t>: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Guest </a:t>
            </a:r>
            <a:r>
              <a:rPr lang="en-US" sz="1600" dirty="0" smtClean="0"/>
              <a:t>-</a:t>
            </a:r>
            <a:r>
              <a:rPr lang="en-US" sz="1800" dirty="0" smtClean="0"/>
              <a:t> </a:t>
            </a:r>
            <a:r>
              <a:rPr lang="en-US" sz="1600" dirty="0"/>
              <a:t>person accessing a system that has either never registered of hasn't logged in yet</a:t>
            </a:r>
            <a:endParaRPr lang="en-US" sz="1600" dirty="0" smtClean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</a:t>
            </a:r>
            <a:r>
              <a:rPr lang="en-US" sz="1600" dirty="0"/>
              <a:t>- person already registered and logged into the system</a:t>
            </a:r>
            <a:endParaRPr lang="en-US" sz="1800" dirty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Taxi </a:t>
            </a:r>
            <a:r>
              <a:rPr lang="en-US" sz="1800" dirty="0" smtClean="0"/>
              <a:t>driver </a:t>
            </a:r>
            <a:r>
              <a:rPr lang="en-US" sz="1600" dirty="0" smtClean="0"/>
              <a:t>- same as User, but can access to all features offered by the driver application</a:t>
            </a:r>
            <a:endParaRPr lang="en-US" sz="1800" dirty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Admin </a:t>
            </a:r>
            <a:r>
              <a:rPr lang="en-US" sz="1600" dirty="0"/>
              <a:t>- person responsible for handling </a:t>
            </a:r>
            <a:r>
              <a:rPr lang="en-US" sz="1600" dirty="0" smtClean="0"/>
              <a:t>reports, can ban users or driver from system</a:t>
            </a:r>
            <a:endParaRPr lang="en-US" sz="16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pic>
        <p:nvPicPr>
          <p:cNvPr id="2050" name="Picture 2" descr="C:\Users\Milica\Desktop\023-taxi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3" y="5589240"/>
            <a:ext cx="917258" cy="91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ilica\Desktop\cartoon-man-00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980728"/>
            <a:ext cx="1062211" cy="14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74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003366"/>
                </a:solidFill>
              </a:rPr>
              <a:t>ConfirmDecline</a:t>
            </a:r>
            <a:r>
              <a:rPr lang="en-US" sz="2800" dirty="0" smtClean="0">
                <a:solidFill>
                  <a:srgbClr val="003366"/>
                </a:solidFill>
              </a:rPr>
              <a:t> and </a:t>
            </a:r>
            <a:r>
              <a:rPr lang="en-US" sz="2800" dirty="0" err="1" smtClean="0">
                <a:solidFill>
                  <a:srgbClr val="003366"/>
                </a:solidFill>
              </a:rPr>
              <a:t>SetAvailability</a:t>
            </a:r>
            <a:r>
              <a:rPr lang="en-US" sz="2800" dirty="0" smtClean="0">
                <a:solidFill>
                  <a:srgbClr val="003366"/>
                </a:solidFill>
              </a:rPr>
              <a:t> </a:t>
            </a:r>
            <a:r>
              <a:rPr lang="en-US" sz="2800" dirty="0" err="1" smtClean="0">
                <a:solidFill>
                  <a:srgbClr val="003366"/>
                </a:solidFill>
              </a:rPr>
              <a:t>Alghorithms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Confirm Decline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4" y="1129014"/>
            <a:ext cx="3639858" cy="540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setAvailabli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63419"/>
            <a:ext cx="4357460" cy="532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2280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Requirement traceability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2949"/>
              </p:ext>
            </p:extLst>
          </p:nvPr>
        </p:nvGraphicFramePr>
        <p:xfrm>
          <a:off x="82450" y="980727"/>
          <a:ext cx="8810030" cy="5504303"/>
        </p:xfrm>
        <a:graphic>
          <a:graphicData uri="http://schemas.openxmlformats.org/drawingml/2006/table">
            <a:tbl>
              <a:tblPr firstRow="1" firstCol="1" bandRow="1"/>
              <a:tblGrid>
                <a:gridCol w="4925336"/>
                <a:gridCol w="3884694"/>
              </a:tblGrid>
              <a:tr h="42601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Functional requirements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1.-2.UseCase: Accessing the application- Sign Up and Sign 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Manager,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3.UseCase: Manage Profile for user and 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Taxi Driver Manager,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4.UseCase: Requesting a taxi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Scheduler, Taxi Driver Manager, Data Layer, Google Maps API, Google Places API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5.UseCase: Reserving a taxi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Scheduler, Taxi Driver Manager, Data Layer, Google Places API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6.UseCase: Canceling a ride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Data Layer, Taxi Driver Manager, Scheduler 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7.UseCase: Confirm/Decline a ride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Scheduler, Driver Manager , Google Maps API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8.UseCase: Check Taxis Available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Scheduler, Google Maps API,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9.UseCase: Report user/driver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 or Driver Manager,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10.UseCase: Ban user/driver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Manager,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DataLayer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1979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Integration Test Plan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76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System Components - Overview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073" name="Picture 1" descr="ComponentDiagram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" y="1268761"/>
            <a:ext cx="9034644" cy="468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9939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Functions that have to pass unit testing 1/2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047274"/>
              </p:ext>
            </p:extLst>
          </p:nvPr>
        </p:nvGraphicFramePr>
        <p:xfrm>
          <a:off x="1259632" y="908720"/>
          <a:ext cx="7056786" cy="5472609"/>
        </p:xfrm>
        <a:graphic>
          <a:graphicData uri="http://schemas.openxmlformats.org/drawingml/2006/table">
            <a:tbl>
              <a:tblPr firstRow="1" firstCol="1" bandRow="1"/>
              <a:tblGrid>
                <a:gridCol w="2255261"/>
                <a:gridCol w="4801525"/>
              </a:tblGrid>
              <a:tr h="27363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Component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Functions to be unit tested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Guest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signUp()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signIn()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  <a:tr h="191541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User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makeRequest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makeReservation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report()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manageProfile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checkTaxisAvailable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checkReservation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cancelRide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78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TaxiDriver Manager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confirmDeclineRide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setAvailable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manageProfile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report()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cancelRide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checkRides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  <a:tr h="8208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Admin Manager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banUser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viewReports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signIn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Scheduler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272415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342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Functions that have to pass unit testing 2/2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11447"/>
              </p:ext>
            </p:extLst>
          </p:nvPr>
        </p:nvGraphicFramePr>
        <p:xfrm>
          <a:off x="1259632" y="908720"/>
          <a:ext cx="7056784" cy="5410277"/>
        </p:xfrm>
        <a:graphic>
          <a:graphicData uri="http://schemas.openxmlformats.org/drawingml/2006/table">
            <a:tbl>
              <a:tblPr firstRow="1" firstCol="1" bandRow="1"/>
              <a:tblGrid>
                <a:gridCol w="2255260"/>
                <a:gridCol w="4801524"/>
              </a:tblGrid>
              <a:tr h="26208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Component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Functions to be unit tested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65942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Request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createRequest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provideTaxi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calculateETA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sendConfirmation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findZone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findDriver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rideProposal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  <a:tr h="183458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Reservation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createReservation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findZone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sendConfirmation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reservationConfirmation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rideProposal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250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Zone Manager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determineZone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 //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getZone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findAvailableDriver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enqueDriver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dequeueDriver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peekDriverOnQueue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0032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Elements to be integrated 1/3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098" name="Picture 2" descr="Integration testin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68" y="2862914"/>
            <a:ext cx="4527993" cy="12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Integration test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" y="980728"/>
            <a:ext cx="4527993" cy="12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44" y="4815325"/>
            <a:ext cx="4196273" cy="1289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8824" y="2339694"/>
            <a:ext cx="1915244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Admin Component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3896" y="4160797"/>
            <a:ext cx="1836205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Guest Component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6312" y="6095683"/>
            <a:ext cx="2280736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Taxi </a:t>
            </a:r>
            <a:r>
              <a:rPr lang="en-US" sz="1600" dirty="0" smtClean="0">
                <a:solidFill>
                  <a:srgbClr val="002060"/>
                </a:solidFill>
              </a:rPr>
              <a:t>Driver</a:t>
            </a:r>
            <a:r>
              <a:rPr lang="en-US" sz="1600" dirty="0" smtClean="0"/>
              <a:t> Component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5933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Elements to be integrated 2/3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37871" y="5229200"/>
            <a:ext cx="2268254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Scheduler Component</a:t>
            </a:r>
            <a:endParaRPr lang="en-US" sz="1600" dirty="0"/>
          </a:p>
        </p:txBody>
      </p:sp>
      <p:pic>
        <p:nvPicPr>
          <p:cNvPr id="5122" name="Picture 2" descr="Scheadul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9" y="1052736"/>
            <a:ext cx="854977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0874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Elements to be integrated 3/3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8890" y="5252219"/>
            <a:ext cx="1926217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User Component</a:t>
            </a:r>
            <a:endParaRPr lang="en-US" sz="1600" dirty="0"/>
          </a:p>
        </p:txBody>
      </p:sp>
      <p:pic>
        <p:nvPicPr>
          <p:cNvPr id="6146" name="Picture 2" descr="UserManag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86" y="923907"/>
            <a:ext cx="4860032" cy="407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4472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Integration Strategy – Bottom up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7170" name="Picture 2" descr="Bottom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0" y="2492896"/>
            <a:ext cx="460851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76056" y="1052736"/>
            <a:ext cx="3672408" cy="258532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bottom-up </a:t>
            </a:r>
            <a:r>
              <a:rPr lang="en-US" sz="1800" dirty="0" smtClean="0"/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start </a:t>
            </a:r>
            <a:r>
              <a:rPr lang="en-US" sz="1800" dirty="0"/>
              <a:t>from the lowest levels of the system (functions) that have passed the unit </a:t>
            </a:r>
            <a:r>
              <a:rPr lang="en-US" sz="1800" dirty="0" smtClean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good </a:t>
            </a:r>
            <a:r>
              <a:rPr lang="en-US" sz="1800" dirty="0"/>
              <a:t>overview of how far have we gone with the integration </a:t>
            </a:r>
            <a:r>
              <a:rPr lang="en-US" sz="1800" dirty="0" smtClean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spot </a:t>
            </a:r>
            <a:r>
              <a:rPr lang="en-US" sz="1800" dirty="0"/>
              <a:t>the problems in lower </a:t>
            </a:r>
            <a:r>
              <a:rPr lang="en-US" sz="1800" dirty="0" smtClean="0"/>
              <a:t>levels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75696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1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363538"/>
            <a:r>
              <a:rPr lang="en-US" sz="2400" dirty="0"/>
              <a:t>Goals: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[G1] registering new user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[G2] login to existing user’s account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[G3] managing user's profile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[G4] requesting a taxi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[G5] reserving a taxi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[G6] canceling a ride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[G7] checking taxi availability around user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[G8] reporting a problem caused by passenger or taxi driver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[G9] confirming/declining a ride(taxi driver)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5874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Software Integration Strategy 1/2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471751"/>
                  </p:ext>
                </p:extLst>
              </p:nvPr>
            </p:nvGraphicFramePr>
            <p:xfrm>
              <a:off x="547350" y="1196752"/>
              <a:ext cx="5296535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5030"/>
                    <a:gridCol w="4421505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I1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Guest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471751"/>
                  </p:ext>
                </p:extLst>
              </p:nvPr>
            </p:nvGraphicFramePr>
            <p:xfrm>
              <a:off x="547350" y="1196752"/>
              <a:ext cx="5296535" cy="54038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5030"/>
                    <a:gridCol w="4421505"/>
                  </a:tblGrid>
                  <a:tr h="270193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0193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I1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20000" t="-131818" b="-522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64089"/>
                  </p:ext>
                </p:extLst>
              </p:nvPr>
            </p:nvGraphicFramePr>
            <p:xfrm>
              <a:off x="547350" y="2060848"/>
              <a:ext cx="5329946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12727"/>
                    <a:gridCol w="4517219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I2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Admin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64089"/>
                  </p:ext>
                </p:extLst>
              </p:nvPr>
            </p:nvGraphicFramePr>
            <p:xfrm>
              <a:off x="547350" y="2060848"/>
              <a:ext cx="5329946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12727"/>
                    <a:gridCol w="4517219"/>
                  </a:tblGrid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I2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18084" t="-128261" r="-135" b="-456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68343"/>
                  </p:ext>
                </p:extLst>
              </p:nvPr>
            </p:nvGraphicFramePr>
            <p:xfrm>
              <a:off x="547350" y="2924944"/>
              <a:ext cx="5320794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9962"/>
                    <a:gridCol w="4590832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I3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TaxiDriver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Manager 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68343"/>
                  </p:ext>
                </p:extLst>
              </p:nvPr>
            </p:nvGraphicFramePr>
            <p:xfrm>
              <a:off x="547350" y="2924944"/>
              <a:ext cx="5320794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9962"/>
                    <a:gridCol w="4590832"/>
                  </a:tblGrid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I3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16069" t="-130435" b="-456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TextBox 14"/>
          <p:cNvSpPr txBox="1"/>
          <p:nvPr/>
        </p:nvSpPr>
        <p:spPr>
          <a:xfrm>
            <a:off x="4947536" y="4005064"/>
            <a:ext cx="3672408" cy="14773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Integration Test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Guest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Admin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TaxiDriver</a:t>
            </a:r>
            <a:r>
              <a:rPr lang="en-US" sz="1800" dirty="0" smtClean="0"/>
              <a:t> Component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6732116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Software Integration Strategy 2/2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1586" y="3266400"/>
            <a:ext cx="3672408" cy="9233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Integration Test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Scheduler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50941"/>
                  </p:ext>
                </p:extLst>
              </p:nvPr>
            </p:nvGraphicFramePr>
            <p:xfrm>
              <a:off x="314900" y="1052736"/>
              <a:ext cx="8433564" cy="7928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0676"/>
                    <a:gridCol w="7992888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I4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Zone Manager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7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Request Manager, Reservation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I5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Request Manager, Reservation Manager, </a:t>
                          </a:r>
                          <a:r>
                            <a:rPr lang="en-US" sz="17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TaxiDriver</a:t>
                          </a: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Manager, </a:t>
                          </a:r>
                          <a:r>
                            <a:rPr lang="en-US" sz="17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Scheduler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50941"/>
                  </p:ext>
                </p:extLst>
              </p:nvPr>
            </p:nvGraphicFramePr>
            <p:xfrm>
              <a:off x="314900" y="1052736"/>
              <a:ext cx="8433564" cy="76581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0676"/>
                    <a:gridCol w="7992888"/>
                  </a:tblGrid>
                  <a:tr h="25527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I4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5568" t="-129268" r="-76" b="-156098"/>
                          </a:stretch>
                        </a:blipFill>
                      </a:tcPr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I5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5568" t="-223810" r="-76" b="-523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22761"/>
                  </p:ext>
                </p:extLst>
              </p:nvPr>
            </p:nvGraphicFramePr>
            <p:xfrm>
              <a:off x="314900" y="2132856"/>
              <a:ext cx="8433564" cy="5285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12684"/>
                    <a:gridCol w="7920880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I6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, Scheduler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User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22761"/>
                  </p:ext>
                </p:extLst>
              </p:nvPr>
            </p:nvGraphicFramePr>
            <p:xfrm>
              <a:off x="314900" y="2132856"/>
              <a:ext cx="8433564" cy="5285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12684"/>
                    <a:gridCol w="7920880"/>
                  </a:tblGrid>
                  <a:tr h="264287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64287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I6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6543" t="-127907" r="-77" b="-4651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06936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Subsystem Integration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1266" name="Picture 2" descr="Subsystem integ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5" y="1268760"/>
            <a:ext cx="776150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6833988"/>
                  </p:ext>
                </p:extLst>
              </p:nvPr>
            </p:nvGraphicFramePr>
            <p:xfrm>
              <a:off x="314900" y="5445224"/>
              <a:ext cx="8577580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725"/>
                    <a:gridCol w="8133855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Guest Manager, Admin Manager, User Manager, Scheduler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myTaxiSevice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system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6833988"/>
                  </p:ext>
                </p:extLst>
              </p:nvPr>
            </p:nvGraphicFramePr>
            <p:xfrm>
              <a:off x="314900" y="5445224"/>
              <a:ext cx="8577580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725"/>
                    <a:gridCol w="8133855"/>
                  </a:tblGrid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5547" t="-128261" b="-478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56643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Test Cases </a:t>
            </a:r>
            <a:r>
              <a:rPr lang="en-US" sz="2800" dirty="0" smtClean="0">
                <a:solidFill>
                  <a:srgbClr val="003366"/>
                </a:solidFill>
              </a:rPr>
              <a:t>Specification - Example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109245"/>
                  </p:ext>
                </p:extLst>
              </p:nvPr>
            </p:nvGraphicFramePr>
            <p:xfrm>
              <a:off x="578996" y="1124744"/>
              <a:ext cx="7986007" cy="475252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43796"/>
                    <a:gridCol w="5442211"/>
                  </a:tblGrid>
                  <a:tr h="280436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Test Case Identifier</a:t>
                          </a:r>
                          <a:endParaRPr lang="en-US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I7T1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80436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Test Item(s)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 Layer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 →</m:t>
                              </m:r>
                            </m:oMath>
                          </a14:m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User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  <a:tr h="56087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Input Specification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Create typical DataLayer input as DB connection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6087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Output Specification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Check if the correct functions are called in User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  <a:tr h="56087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Environmental Needs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N/A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09042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Purpose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This test case checks whether the call made by user (User Manager)  work as expected: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report()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manageProfile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checkTaxisAvailable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checkReservation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cancelRide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109245"/>
                  </p:ext>
                </p:extLst>
              </p:nvPr>
            </p:nvGraphicFramePr>
            <p:xfrm>
              <a:off x="578996" y="1124744"/>
              <a:ext cx="7986007" cy="4752527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43796"/>
                    <a:gridCol w="5442211"/>
                  </a:tblGrid>
                  <a:tr h="280436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Test Case Identifier</a:t>
                          </a:r>
                          <a:endParaRPr lang="en-US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I7T1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80436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Test Item(s)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46809" t="-121739" r="-112" b="-1495652"/>
                          </a:stretch>
                        </a:blipFill>
                      </a:tcPr>
                    </a:tc>
                  </a:tr>
                  <a:tr h="56087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Input Specification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Create typical DataLayer input as DB connection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6087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Output Specification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Check if the correct functions are called in User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  <a:tr h="56087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Environmental Needs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N/A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509042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Purpose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This test case checks whether the call made by user (User Manager)  work as expected: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report()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manageProfile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checkTaxisAvailable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checkReservation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cancelRide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217130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Test Cases </a:t>
            </a:r>
            <a:r>
              <a:rPr lang="en-US" sz="2800" dirty="0" smtClean="0">
                <a:solidFill>
                  <a:srgbClr val="003366"/>
                </a:solidFill>
              </a:rPr>
              <a:t>Specification - Example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896237"/>
                  </p:ext>
                </p:extLst>
              </p:nvPr>
            </p:nvGraphicFramePr>
            <p:xfrm>
              <a:off x="691550" y="1268760"/>
              <a:ext cx="7780386" cy="388843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55264"/>
                    <a:gridCol w="5225122"/>
                  </a:tblGrid>
                  <a:tr h="32274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Test Case Identifier</a:t>
                          </a:r>
                          <a:endParaRPr lang="en-US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I7T2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32274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Test Item(s)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Scheduler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 →</m:t>
                              </m:r>
                            </m:oMath>
                          </a14:m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User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  <a:tr h="32274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Input Specification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Create typical Scheduler input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60527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Output Specification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Check if the correct functions are called in User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  <a:tr h="660527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Environmental Needs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I6 succeeded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599156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Purpose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This test case checks whether the call made by user (User Manager)  work as expected: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makeReservation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makeRequest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()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9896237"/>
                  </p:ext>
                </p:extLst>
              </p:nvPr>
            </p:nvGraphicFramePr>
            <p:xfrm>
              <a:off x="691550" y="1268760"/>
              <a:ext cx="7780386" cy="388843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2555264"/>
                    <a:gridCol w="5225122"/>
                  </a:tblGrid>
                  <a:tr h="32274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Test Case Identifier</a:t>
                          </a:r>
                          <a:endParaRPr lang="en-US" sz="16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I7T2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32274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Test Item(s)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48834" t="-116981" b="-1003774"/>
                          </a:stretch>
                        </a:blipFill>
                      </a:tcPr>
                    </a:tc>
                  </a:tr>
                  <a:tr h="322741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Input Specification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Create typical Scheduler input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60527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Output Specification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Check if the correct functions are called in User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  <a:tr h="660527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Environmental Needs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I6 succeeded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599156"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Purpose</a:t>
                          </a:r>
                          <a:endParaRPr lang="en-US" sz="16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This test case checks whether the call made by user (User Manager)  work as expected: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makeReservation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()</a:t>
                          </a:r>
                        </a:p>
                        <a:p>
                          <a:pPr marL="342900" marR="0" lvl="0" indent="-34290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  <a:buFont typeface="Symbol"/>
                            <a:buChar char=""/>
                          </a:pPr>
                          <a:r>
                            <a:rPr lang="en-US" sz="16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makeRequest</a:t>
                          </a:r>
                          <a:r>
                            <a:rPr lang="en-US" sz="16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()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40900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Test </a:t>
            </a:r>
            <a:r>
              <a:rPr lang="en-US" sz="2800" dirty="0" smtClean="0">
                <a:solidFill>
                  <a:srgbClr val="003366"/>
                </a:solidFill>
              </a:rPr>
              <a:t>Procedures - Example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287133"/>
              </p:ext>
            </p:extLst>
          </p:nvPr>
        </p:nvGraphicFramePr>
        <p:xfrm>
          <a:off x="547350" y="1268760"/>
          <a:ext cx="8273122" cy="1632078"/>
        </p:xfrm>
        <a:graphic>
          <a:graphicData uri="http://schemas.openxmlformats.org/drawingml/2006/table">
            <a:tbl>
              <a:tblPr firstRow="1" firstCol="1" bandRow="1"/>
              <a:tblGrid>
                <a:gridCol w="2368466"/>
                <a:gridCol w="5904656"/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Test Procedure Identifier 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TP5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Purpose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This test procedure verifies whether the User component: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Can handle User input 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Can output information to Scheduler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Return correct information to the User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Procedure Steps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Execute I7 after I6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4B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3470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Tools and Test Equipment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350" y="1065510"/>
            <a:ext cx="805709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Manual </a:t>
            </a:r>
            <a:r>
              <a:rPr lang="en-US" sz="2400" dirty="0" smtClean="0"/>
              <a:t>Test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Implementation is </a:t>
            </a:r>
            <a:r>
              <a:rPr lang="en-US" sz="2000" dirty="0" err="1" smtClean="0"/>
              <a:t>splitted</a:t>
            </a:r>
            <a:r>
              <a:rPr lang="en-US" sz="2000" dirty="0" smtClean="0"/>
              <a:t> by user stories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Integration testing is done manually by the same team member who has implemented it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Then </a:t>
            </a:r>
            <a:r>
              <a:rPr lang="en-US" sz="1800" dirty="0"/>
              <a:t>it is tested by other team member to ensure that all the requirements are </a:t>
            </a:r>
            <a:r>
              <a:rPr lang="en-US" sz="1800" dirty="0" smtClean="0"/>
              <a:t>met</a:t>
            </a:r>
            <a:endParaRPr lang="en-US" sz="1800" dirty="0"/>
          </a:p>
          <a:p>
            <a:pPr lvl="0"/>
            <a:r>
              <a:rPr lang="en-US" sz="2400" dirty="0" smtClean="0"/>
              <a:t>Automatic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save </a:t>
            </a:r>
            <a:r>
              <a:rPr lang="en-US" sz="1800" dirty="0"/>
              <a:t>time in long term: it can </a:t>
            </a:r>
            <a:r>
              <a:rPr lang="en-US" sz="1800" dirty="0" smtClean="0"/>
              <a:t>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run </a:t>
            </a:r>
            <a:r>
              <a:rPr lang="en-US" sz="1800" dirty="0"/>
              <a:t>in every </a:t>
            </a:r>
            <a:r>
              <a:rPr lang="en-US" sz="1800" dirty="0" smtClean="0"/>
              <a:t>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everybody </a:t>
            </a:r>
            <a:r>
              <a:rPr lang="en-US" sz="1800" dirty="0"/>
              <a:t>can check </a:t>
            </a:r>
            <a:r>
              <a:rPr lang="en-US" sz="1800" dirty="0" smtClean="0"/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“Cucumber”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“</a:t>
            </a:r>
            <a:r>
              <a:rPr lang="en-US" sz="1800" dirty="0" err="1"/>
              <a:t>Watir-Webdriver</a:t>
            </a:r>
            <a:r>
              <a:rPr lang="en-US" sz="1800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Used programming language for writing the code for test cases is Ruby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506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Program Stubs and Test Data Required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350" y="1065510"/>
            <a:ext cx="805709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Test database:</a:t>
            </a:r>
          </a:p>
          <a:p>
            <a:pPr marL="800100" lvl="4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sample </a:t>
            </a:r>
            <a:r>
              <a:rPr lang="en-US" sz="2000" dirty="0"/>
              <a:t>user </a:t>
            </a:r>
            <a:r>
              <a:rPr lang="en-US" sz="2000" dirty="0" smtClean="0"/>
              <a:t>data  </a:t>
            </a:r>
          </a:p>
          <a:p>
            <a:r>
              <a:rPr lang="en-US" sz="2000" dirty="0" smtClean="0"/>
              <a:t>External Google API stub: 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external </a:t>
            </a:r>
            <a:r>
              <a:rPr lang="en-US" sz="2000" dirty="0" err="1"/>
              <a:t>GoogleMaps</a:t>
            </a:r>
            <a:r>
              <a:rPr lang="en-US" sz="2000" dirty="0"/>
              <a:t> and </a:t>
            </a:r>
            <a:r>
              <a:rPr lang="en-US" sz="2000" dirty="0" err="1"/>
              <a:t>GooglePlaces</a:t>
            </a:r>
            <a:r>
              <a:rPr lang="en-US" sz="2000" dirty="0"/>
              <a:t> API </a:t>
            </a:r>
            <a:r>
              <a:rPr lang="en-US" sz="2000" dirty="0" smtClean="0"/>
              <a:t>system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TaxiDriverManager</a:t>
            </a:r>
            <a:r>
              <a:rPr lang="en-US" sz="2000" dirty="0" smtClean="0"/>
              <a:t> component - </a:t>
            </a:r>
            <a:r>
              <a:rPr lang="en-US" sz="2000" dirty="0"/>
              <a:t>perform </a:t>
            </a:r>
            <a:r>
              <a:rPr lang="en-US" sz="2000" dirty="0" smtClean="0"/>
              <a:t>navigation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UserManager</a:t>
            </a:r>
            <a:r>
              <a:rPr lang="en-US" sz="2000" dirty="0" smtClean="0"/>
              <a:t> </a:t>
            </a:r>
            <a:r>
              <a:rPr lang="en-US" sz="2000" dirty="0"/>
              <a:t>component </a:t>
            </a:r>
            <a:r>
              <a:rPr lang="en-US" sz="2000" dirty="0" smtClean="0"/>
              <a:t>- pick destination </a:t>
            </a:r>
            <a:r>
              <a:rPr lang="en-US" sz="2000" dirty="0"/>
              <a:t>address </a:t>
            </a:r>
            <a:r>
              <a:rPr lang="en-US" sz="2000" dirty="0" smtClean="0"/>
              <a:t>and see </a:t>
            </a:r>
            <a:r>
              <a:rPr lang="en-US" sz="2000" dirty="0"/>
              <a:t>available taxi </a:t>
            </a:r>
            <a:r>
              <a:rPr lang="en-US" sz="2000" dirty="0" smtClean="0"/>
              <a:t>vehicles </a:t>
            </a:r>
            <a:r>
              <a:rPr lang="en-US" sz="2000" dirty="0"/>
              <a:t>on the </a:t>
            </a:r>
            <a:r>
              <a:rPr lang="en-US" sz="2000" dirty="0" smtClean="0"/>
              <a:t>map</a:t>
            </a:r>
            <a:endParaRPr lang="en-US" sz="2000" dirty="0"/>
          </a:p>
          <a:p>
            <a:r>
              <a:rPr lang="en-US" sz="2000" dirty="0" smtClean="0"/>
              <a:t>External </a:t>
            </a:r>
            <a:r>
              <a:rPr lang="en-US" sz="2000" dirty="0"/>
              <a:t>Gmail stub: </a:t>
            </a:r>
            <a:endParaRPr lang="en-US" sz="2000" dirty="0" smtClean="0"/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external </a:t>
            </a:r>
            <a:r>
              <a:rPr lang="en-US" sz="2000" dirty="0"/>
              <a:t>Gmail </a:t>
            </a:r>
            <a:r>
              <a:rPr lang="en-US" sz="2000" dirty="0" smtClean="0"/>
              <a:t>system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000" dirty="0" err="1" smtClean="0"/>
              <a:t>GuestManager</a:t>
            </a:r>
            <a:r>
              <a:rPr lang="en-US" sz="2000" dirty="0" smtClean="0"/>
              <a:t> component - </a:t>
            </a:r>
            <a:r>
              <a:rPr lang="en-US" sz="2000" dirty="0" err="1" smtClean="0"/>
              <a:t>signUp</a:t>
            </a:r>
            <a:r>
              <a:rPr lang="en-US" sz="2000" dirty="0" smtClean="0"/>
              <a:t> </a:t>
            </a:r>
            <a:r>
              <a:rPr lang="en-US" sz="2000" dirty="0"/>
              <a:t>procedure</a:t>
            </a:r>
          </a:p>
          <a:p>
            <a:r>
              <a:rPr lang="en-US" sz="2000" dirty="0" smtClean="0"/>
              <a:t>Drivers: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used for components not available </a:t>
            </a:r>
            <a:r>
              <a:rPr lang="en-US" sz="2000" dirty="0"/>
              <a:t>yet for the integration test </a:t>
            </a:r>
            <a:r>
              <a:rPr lang="en-US" sz="2000" dirty="0" smtClean="0"/>
              <a:t>phase</a:t>
            </a:r>
          </a:p>
          <a:p>
            <a:pPr marL="8001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replaced </a:t>
            </a:r>
            <a:r>
              <a:rPr lang="en-US" sz="2000" dirty="0"/>
              <a:t>with </a:t>
            </a:r>
            <a:r>
              <a:rPr lang="en-US" sz="2000" dirty="0" smtClean="0"/>
              <a:t>appropriate drivers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69287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Project Plan</a:t>
            </a:r>
            <a:br>
              <a:rPr lang="en-US" b="0" dirty="0" smtClean="0">
                <a:solidFill>
                  <a:srgbClr val="003366"/>
                </a:solidFill>
              </a:rPr>
            </a:br>
            <a:endParaRPr b="0" dirty="0">
              <a:solidFill>
                <a:srgbClr val="FF0000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457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Functional points - Brief introduction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69764"/>
              </p:ext>
            </p:extLst>
          </p:nvPr>
        </p:nvGraphicFramePr>
        <p:xfrm>
          <a:off x="1475656" y="1129138"/>
          <a:ext cx="5627370" cy="1741110"/>
        </p:xfrm>
        <a:graphic>
          <a:graphicData uri="http://schemas.openxmlformats.org/drawingml/2006/table">
            <a:tbl>
              <a:tblPr firstRow="1" firstCol="1" bandRow="1"/>
              <a:tblGrid>
                <a:gridCol w="1577975"/>
                <a:gridCol w="362585"/>
                <a:gridCol w="1125220"/>
                <a:gridCol w="1280795"/>
                <a:gridCol w="1280795"/>
              </a:tblGrid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Types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Weight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N.Inputs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N.Outputs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N.Inquiry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N.ILF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N.EIF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4888"/>
              </p:ext>
            </p:extLst>
          </p:nvPr>
        </p:nvGraphicFramePr>
        <p:xfrm>
          <a:off x="1475656" y="3894367"/>
          <a:ext cx="5612130" cy="1243650"/>
        </p:xfrm>
        <a:graphic>
          <a:graphicData uri="http://schemas.openxmlformats.org/drawingml/2006/table">
            <a:tbl>
              <a:tblPr firstRow="1" firstCol="1" bandRow="1"/>
              <a:tblGrid>
                <a:gridCol w="1992630"/>
                <a:gridCol w="3619500"/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Language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SLOC/FP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HTML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148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15816" y="3126456"/>
            <a:ext cx="2952328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Weighting Function Points</a:t>
            </a:r>
            <a:endParaRPr lang="en-US" sz="18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159450" y="5376492"/>
            <a:ext cx="4465060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Programming Language SLOC correlation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7583932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11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363538">
              <a:lnSpc>
                <a:spcPct val="150000"/>
              </a:lnSpc>
            </a:pPr>
            <a:r>
              <a:rPr lang="en-US" sz="2400" dirty="0"/>
              <a:t>Domain </a:t>
            </a:r>
            <a:r>
              <a:rPr lang="en-US" sz="2400" dirty="0" smtClean="0"/>
              <a:t>properties</a:t>
            </a: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000" dirty="0" smtClean="0"/>
              <a:t>these </a:t>
            </a:r>
            <a:r>
              <a:rPr lang="en-US" sz="2000" dirty="0"/>
              <a:t>conditions hold in the analyzed world: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passenger needs a ride to specific location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details of the ride provided by the passenger are accurate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money </a:t>
            </a:r>
            <a:r>
              <a:rPr lang="en-US" dirty="0"/>
              <a:t>exchange between the passenger and the taxi driver is made independently from the </a:t>
            </a:r>
            <a:r>
              <a:rPr lang="en-US" dirty="0" err="1"/>
              <a:t>myTaxiService</a:t>
            </a:r>
            <a:r>
              <a:rPr lang="en-US" dirty="0"/>
              <a:t> system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distinction </a:t>
            </a:r>
            <a:r>
              <a:rPr lang="en-US" dirty="0"/>
              <a:t>between the zones are clearly defined </a:t>
            </a:r>
          </a:p>
        </p:txBody>
      </p:sp>
      <p:pic>
        <p:nvPicPr>
          <p:cNvPr id="3074" name="Picture 2" descr="C:\Users\Milica\Desktop\Globe-Australia-sketc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307419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ilica\Desktop\madrid-mental-map-blo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50" y="3446364"/>
            <a:ext cx="3205827" cy="22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/>
          <p:cNvSpPr/>
          <p:nvPr/>
        </p:nvSpPr>
        <p:spPr>
          <a:xfrm rot="5400000">
            <a:off x="4319972" y="3932895"/>
            <a:ext cx="504056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423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Internal logic files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88507"/>
              </p:ext>
            </p:extLst>
          </p:nvPr>
        </p:nvGraphicFramePr>
        <p:xfrm>
          <a:off x="1043608" y="1916832"/>
          <a:ext cx="6912768" cy="3168350"/>
        </p:xfrm>
        <a:graphic>
          <a:graphicData uri="http://schemas.openxmlformats.org/drawingml/2006/table">
            <a:tbl>
              <a:tblPr firstRow="1" firstCol="1" bandRow="1"/>
              <a:tblGrid>
                <a:gridCol w="2304256"/>
                <a:gridCol w="2304256"/>
                <a:gridCol w="2304256"/>
              </a:tblGrid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ILF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Request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Reservation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Taxi Vehicle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Zone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35">
                <a:tc gridSpan="2"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065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interface files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1654"/>
              </p:ext>
            </p:extLst>
          </p:nvPr>
        </p:nvGraphicFramePr>
        <p:xfrm>
          <a:off x="1187624" y="1916832"/>
          <a:ext cx="6912768" cy="2016225"/>
        </p:xfrm>
        <a:graphic>
          <a:graphicData uri="http://schemas.openxmlformats.org/drawingml/2006/table">
            <a:tbl>
              <a:tblPr firstRow="1" firstCol="1" bandRow="1"/>
              <a:tblGrid>
                <a:gridCol w="2304256"/>
                <a:gridCol w="2304256"/>
                <a:gridCol w="2304256"/>
              </a:tblGrid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EIF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Maps API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Places API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Gmail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403245">
                <a:tc gridSpan="2"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3793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inputs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497022"/>
              </p:ext>
            </p:extLst>
          </p:nvPr>
        </p:nvGraphicFramePr>
        <p:xfrm>
          <a:off x="1187624" y="1412776"/>
          <a:ext cx="6938077" cy="4357359"/>
        </p:xfrm>
        <a:graphic>
          <a:graphicData uri="http://schemas.openxmlformats.org/drawingml/2006/table">
            <a:tbl>
              <a:tblPr firstRow="1" firstCol="1" bandRow="1"/>
              <a:tblGrid>
                <a:gridCol w="2092548"/>
                <a:gridCol w="200636"/>
                <a:gridCol w="2177782"/>
                <a:gridCol w="1572539"/>
                <a:gridCol w="894572"/>
              </a:tblGrid>
              <a:tr h="32300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Clients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600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signUp()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101650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manageProfile()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cancelRide()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5534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setAvailable()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manageProfile()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cancelRide()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67767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banUser()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35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8345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inquires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636887"/>
              </p:ext>
            </p:extLst>
          </p:nvPr>
        </p:nvGraphicFramePr>
        <p:xfrm>
          <a:off x="1259632" y="1700808"/>
          <a:ext cx="6938077" cy="3032550"/>
        </p:xfrm>
        <a:graphic>
          <a:graphicData uri="http://schemas.openxmlformats.org/drawingml/2006/table">
            <a:tbl>
              <a:tblPr firstRow="1" firstCol="1" bandRow="1"/>
              <a:tblGrid>
                <a:gridCol w="2092548"/>
                <a:gridCol w="200636"/>
                <a:gridCol w="2177782"/>
                <a:gridCol w="1572539"/>
                <a:gridCol w="894572"/>
              </a:tblGrid>
              <a:tr h="35079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Clients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338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makeRequest()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makeReservation()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checkTaxisAvailable()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checkReservation()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confirmDeclineRide()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checkRides()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 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147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viewReports()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364147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6797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outputs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395053" y="1226599"/>
            <a:ext cx="8579297" cy="24052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Notification - sent to driver after user request a taxi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Acknowledgement </a:t>
            </a:r>
            <a:r>
              <a:rPr lang="en-US" sz="2400" dirty="0" smtClean="0"/>
              <a:t>– sent to user after driver accepts a ride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Notification - sent to </a:t>
            </a:r>
            <a:r>
              <a:rPr lang="en-US" sz="2400" dirty="0" smtClean="0"/>
              <a:t>user after successful reservation</a:t>
            </a: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87624" y="3807318"/>
            <a:ext cx="6231766" cy="64633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All three outputs considered high weight, and estimation is:</a:t>
            </a:r>
          </a:p>
          <a:p>
            <a:pPr algn="ctr"/>
            <a:r>
              <a:rPr lang="en-US" sz="1800" dirty="0" smtClean="0"/>
              <a:t>3*7=</a:t>
            </a:r>
            <a:r>
              <a:rPr lang="en-US" sz="1800" b="1" dirty="0" smtClean="0"/>
              <a:t>21</a:t>
            </a:r>
            <a:r>
              <a:rPr lang="en-US" sz="1800" dirty="0" smtClean="0"/>
              <a:t> FP</a:t>
            </a:r>
          </a:p>
        </p:txBody>
      </p:sp>
    </p:spTree>
    <p:extLst>
      <p:ext uri="{BB962C8B-B14F-4D97-AF65-F5344CB8AC3E}">
        <p14:creationId xmlns:p14="http://schemas.microsoft.com/office/powerpoint/2010/main" val="7979634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Total FPs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95440"/>
              </p:ext>
            </p:extLst>
          </p:nvPr>
        </p:nvGraphicFramePr>
        <p:xfrm>
          <a:off x="1403648" y="1772816"/>
          <a:ext cx="6912768" cy="2895844"/>
        </p:xfrm>
        <a:graphic>
          <a:graphicData uri="http://schemas.openxmlformats.org/drawingml/2006/table">
            <a:tbl>
              <a:tblPr firstRow="1" firstCol="1" bandRow="1"/>
              <a:tblGrid>
                <a:gridCol w="3030479"/>
                <a:gridCol w="425905"/>
                <a:gridCol w="3456384"/>
              </a:tblGrid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Type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 of 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ILF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EIF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EIQ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173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2611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Effort Estimation COCOMO II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221764" y="2612880"/>
                <a:ext cx="6644276" cy="3693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𝑬𝒇𝒇𝒐𝒓𝒕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=2.94∗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𝐸𝐴𝐹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𝐾𝑆𝐿𝑂𝐶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sz="1800" dirty="0" smtClean="0"/>
                  <a:t>  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𝟕𝟏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𝑷𝒆𝒓𝒔𝒐𝒏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𝑴𝒐𝒏𝒕𝒉𝒔</m:t>
                    </m:r>
                  </m:oMath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64" y="2612880"/>
                <a:ext cx="664427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1" t="-6250" b="-21875"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21764" y="1861059"/>
                <a:ext cx="7382684" cy="3693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=0.91+0.01∗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𝑃𝑅𝐸𝐶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𝐹𝐿𝐸𝑋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𝑅𝐸𝑆𝐿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𝑇𝐸𝐴𝑀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𝑃𝑀𝐴𝑇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𝟏𝟎𝟐𝟖</m:t>
                      </m:r>
                    </m:oMath>
                  </m:oMathPara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64" y="1861059"/>
                <a:ext cx="738268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221764" y="1199416"/>
            <a:ext cx="7382684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EAF</a:t>
            </a:r>
            <a:r>
              <a:rPr lang="en-US" sz="1800" dirty="0" smtClean="0"/>
              <a:t> - </a:t>
            </a:r>
            <a:r>
              <a:rPr lang="en-US" sz="1800" dirty="0"/>
              <a:t>Effort Adjustment Factor derived from Cost </a:t>
            </a:r>
            <a:r>
              <a:rPr lang="en-US" sz="1800" dirty="0" smtClean="0"/>
              <a:t>Drivers – </a:t>
            </a:r>
            <a:r>
              <a:rPr lang="en-US" sz="1800" b="1" dirty="0" smtClean="0"/>
              <a:t>0.72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249861" y="3260173"/>
                <a:ext cx="6644276" cy="3693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=0.28+0.2∗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−0.91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𝟑𝟏𝟖𝟓𝟔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61" y="3260173"/>
                <a:ext cx="664427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49861" y="3947691"/>
                <a:ext cx="6644276" cy="398955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𝑫𝒖𝒓𝒂𝒕𝒊𝒐𝒏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=3.67∗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22.71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0.31856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𝟗𝟐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𝑴𝒐𝒏𝒕𝒉𝒔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61" y="3947691"/>
                <a:ext cx="6644276" cy="39895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196425" y="4917973"/>
                <a:ext cx="4190168" cy="89588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𝑷𝒆𝒐𝒑𝒍𝒆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𝑬𝒇𝒇𝒐𝒓𝒕</m:t>
                          </m:r>
                        </m:num>
                        <m:den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𝑫𝒖𝒓𝒂𝒕𝒊𝒐𝒏</m:t>
                          </m:r>
                        </m:den>
                      </m:f>
                      <m:r>
                        <a:rPr lang="en-US" sz="1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𝟐𝟗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𝑷𝒆𝒐𝒑𝒍𝒆</m:t>
                      </m:r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25" y="4917973"/>
                <a:ext cx="4190168" cy="895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7734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Task allocation - Gantt chart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6" y="2132856"/>
            <a:ext cx="914400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2891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Risk Management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75556"/>
              </p:ext>
            </p:extLst>
          </p:nvPr>
        </p:nvGraphicFramePr>
        <p:xfrm>
          <a:off x="1115616" y="980728"/>
          <a:ext cx="6912767" cy="5406256"/>
        </p:xfrm>
        <a:graphic>
          <a:graphicData uri="http://schemas.openxmlformats.org/drawingml/2006/table">
            <a:tbl>
              <a:tblPr firstRow="1" firstCol="1" bandRow="1"/>
              <a:tblGrid>
                <a:gridCol w="2634599"/>
                <a:gridCol w="186121"/>
                <a:gridCol w="2922747"/>
                <a:gridCol w="186121"/>
                <a:gridCol w="983179"/>
              </a:tblGrid>
              <a:tr h="60069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Risk Description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Risk Mitigation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Risk Priority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Lack of communication between all the team members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team should meet at least once a week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9010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Underestimate project workload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team should discuss about project scope in every meeting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</a:p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208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developed solution doesn’t fit the final user’s needs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During the requirement specification, team 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should do some surveys and interviews to find </a:t>
                      </a:r>
                    </a:p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what the users are looking for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1201390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Application reliability and usability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team should develop with good practices </a:t>
                      </a:r>
                    </a:p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and develop a list of acceptance tests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8114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Future possible implementation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2" name="Shape 34"/>
          <p:cNvSpPr txBox="1">
            <a:spLocks noGrp="1"/>
          </p:cNvSpPr>
          <p:nvPr>
            <p:ph type="body" idx="1"/>
          </p:nvPr>
        </p:nvSpPr>
        <p:spPr>
          <a:xfrm>
            <a:off x="536890" y="1239728"/>
            <a:ext cx="8579297" cy="48245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Online 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Option of rating the drivers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Facebook authentication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Taxi sharing options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51012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1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363538">
              <a:lnSpc>
                <a:spcPct val="150000"/>
              </a:lnSpc>
            </a:pPr>
            <a:r>
              <a:rPr lang="en-US" sz="2400" dirty="0" smtClean="0"/>
              <a:t>Constraints</a:t>
            </a:r>
          </a:p>
          <a:p>
            <a:pPr marL="649288" lvl="8" indent="-285750">
              <a:buFontTx/>
              <a:buChar char="-"/>
            </a:pPr>
            <a:r>
              <a:rPr lang="en-US" sz="1600" b="1" dirty="0" smtClean="0"/>
              <a:t>Regulatory </a:t>
            </a:r>
            <a:r>
              <a:rPr lang="en-US" sz="1600" b="1" dirty="0"/>
              <a:t>policies </a:t>
            </a:r>
            <a:r>
              <a:rPr lang="en-US" sz="1600" dirty="0" smtClean="0"/>
              <a:t>- will not </a:t>
            </a:r>
            <a:r>
              <a:rPr lang="en-US" sz="1600" dirty="0"/>
              <a:t>take advantage of users personal information and will respect the </a:t>
            </a:r>
            <a:r>
              <a:rPr lang="en-US" sz="1600" i="1" u="sng" dirty="0"/>
              <a:t>privacy policy </a:t>
            </a:r>
            <a:endParaRPr lang="en-US" sz="1600" i="1" u="sng" dirty="0" smtClean="0"/>
          </a:p>
          <a:p>
            <a:pPr marL="649288" lvl="8" indent="-285750">
              <a:buFontTx/>
              <a:buChar char="-"/>
            </a:pPr>
            <a:r>
              <a:rPr lang="en-US" sz="1600" b="1" dirty="0"/>
              <a:t>Hardware </a:t>
            </a:r>
            <a:r>
              <a:rPr lang="en-US" sz="1600" b="1" dirty="0" smtClean="0"/>
              <a:t>limitation</a:t>
            </a:r>
            <a:r>
              <a:rPr lang="en-US" sz="1600" dirty="0" smtClean="0"/>
              <a:t> - </a:t>
            </a:r>
            <a:r>
              <a:rPr lang="en-US" sz="1600" dirty="0"/>
              <a:t>access to </a:t>
            </a:r>
            <a:r>
              <a:rPr lang="en-US" sz="1600" i="1" u="sng" dirty="0"/>
              <a:t>Internet</a:t>
            </a:r>
            <a:r>
              <a:rPr lang="en-US" sz="1600" i="1" dirty="0"/>
              <a:t> </a:t>
            </a:r>
            <a:r>
              <a:rPr lang="en-US" sz="1600" dirty="0"/>
              <a:t>and own a device with a web browser and </a:t>
            </a:r>
            <a:r>
              <a:rPr lang="en-US" sz="1600" i="1" u="sng" dirty="0"/>
              <a:t>GPS </a:t>
            </a:r>
            <a:r>
              <a:rPr lang="en-US" sz="1600" i="1" u="sng" dirty="0" smtClean="0"/>
              <a:t>service</a:t>
            </a:r>
            <a:endParaRPr lang="en-US" sz="1600" i="1" u="sng" dirty="0"/>
          </a:p>
          <a:p>
            <a:pPr marL="649288" lvl="8" indent="-285750">
              <a:buFontTx/>
              <a:buChar char="-"/>
            </a:pPr>
            <a:r>
              <a:rPr lang="en-US" sz="1600" b="1" dirty="0"/>
              <a:t>Interfaces to other applications </a:t>
            </a:r>
            <a:r>
              <a:rPr lang="en-US" sz="1600" dirty="0" smtClean="0"/>
              <a:t>- </a:t>
            </a:r>
            <a:r>
              <a:rPr lang="en-US" sz="1600" dirty="0"/>
              <a:t>Google Maps </a:t>
            </a:r>
            <a:r>
              <a:rPr lang="en-US" sz="1600" dirty="0" smtClean="0"/>
              <a:t>API, </a:t>
            </a:r>
            <a:r>
              <a:rPr lang="en-US" sz="1600" dirty="0"/>
              <a:t>Google Places API </a:t>
            </a:r>
            <a:r>
              <a:rPr lang="en-US" sz="1600" dirty="0" smtClean="0"/>
              <a:t>and </a:t>
            </a:r>
            <a:r>
              <a:rPr lang="en-US" sz="1600" dirty="0"/>
              <a:t>email service in order to make authentication </a:t>
            </a:r>
            <a:endParaRPr lang="en-US" sz="1600" dirty="0" smtClean="0"/>
          </a:p>
          <a:p>
            <a:pPr marL="649288" lvl="8" indent="-285750">
              <a:buFontTx/>
              <a:buChar char="-"/>
            </a:pPr>
            <a:r>
              <a:rPr lang="en-US" sz="1600" b="1" dirty="0"/>
              <a:t>Parallel </a:t>
            </a:r>
            <a:r>
              <a:rPr lang="en-US" sz="1600" b="1" dirty="0" smtClean="0"/>
              <a:t>operation</a:t>
            </a:r>
            <a:r>
              <a:rPr lang="en-US" sz="1600" dirty="0" smtClean="0"/>
              <a:t> - </a:t>
            </a:r>
            <a:r>
              <a:rPr lang="en-US" sz="1600" dirty="0"/>
              <a:t>support parallel access to the applications database in a </a:t>
            </a:r>
            <a:r>
              <a:rPr lang="en-US" sz="1600" i="1" u="sng" dirty="0" smtClean="0"/>
              <a:t>transparent </a:t>
            </a:r>
            <a:r>
              <a:rPr lang="en-US" sz="1600" i="1" u="sng" dirty="0"/>
              <a:t>way </a:t>
            </a:r>
            <a:endParaRPr lang="en-US" sz="1600" i="1" u="sng" dirty="0" smtClean="0"/>
          </a:p>
          <a:p>
            <a:pPr marL="22225" lvl="8" indent="341313">
              <a:buFont typeface="Arial" panose="020B0604020202020204" pitchFamily="34" charset="0"/>
              <a:buChar char="•"/>
            </a:pPr>
            <a:r>
              <a:rPr lang="en-US" sz="2400" dirty="0" smtClean="0"/>
              <a:t>Assumptions</a:t>
            </a:r>
          </a:p>
          <a:p>
            <a:pPr marL="646113" lvl="8" indent="-285750">
              <a:buFont typeface="Arial" panose="020B0604020202020204" pitchFamily="34" charset="0"/>
              <a:buChar char="-"/>
              <a:tabLst>
                <a:tab pos="363538" algn="l"/>
              </a:tabLst>
            </a:pPr>
            <a:r>
              <a:rPr lang="en-US" sz="1600" dirty="0" smtClean="0"/>
              <a:t>user </a:t>
            </a:r>
            <a:r>
              <a:rPr lang="en-US" sz="1600" dirty="0"/>
              <a:t>have only </a:t>
            </a:r>
            <a:r>
              <a:rPr lang="en-US" sz="1600" i="1" u="sng" dirty="0"/>
              <a:t>one account</a:t>
            </a:r>
          </a:p>
          <a:p>
            <a:pPr marL="363538" lvl="8">
              <a:buNone/>
            </a:pPr>
            <a:r>
              <a:rPr lang="en-US" sz="1600" dirty="0" smtClean="0"/>
              <a:t>-    </a:t>
            </a:r>
            <a:r>
              <a:rPr lang="en-US" sz="1600" dirty="0"/>
              <a:t>user provides </a:t>
            </a:r>
            <a:r>
              <a:rPr lang="en-US" sz="1600" i="1" u="sng" dirty="0"/>
              <a:t>accurate information</a:t>
            </a:r>
          </a:p>
          <a:p>
            <a:pPr marL="363538" lvl="8">
              <a:buNone/>
            </a:pPr>
            <a:r>
              <a:rPr lang="en-US" sz="1600" dirty="0" smtClean="0"/>
              <a:t>-    if </a:t>
            </a:r>
            <a:r>
              <a:rPr lang="en-US" sz="1600" dirty="0"/>
              <a:t>users location is not available, the application will show a screen with an option of </a:t>
            </a:r>
            <a:r>
              <a:rPr lang="en-US" sz="1600" i="1" u="sng" dirty="0"/>
              <a:t>typing your current address</a:t>
            </a:r>
          </a:p>
          <a:p>
            <a:pPr marL="363538" lvl="8">
              <a:buNone/>
            </a:pPr>
            <a:r>
              <a:rPr lang="en-US" sz="1600" dirty="0" smtClean="0"/>
              <a:t>-    we </a:t>
            </a:r>
            <a:r>
              <a:rPr lang="en-US" sz="1600" dirty="0"/>
              <a:t>assume that Google Maps service will </a:t>
            </a:r>
            <a:r>
              <a:rPr lang="en-US" sz="1600" i="1" u="sng" dirty="0"/>
              <a:t>calculate location </a:t>
            </a:r>
            <a:r>
              <a:rPr lang="en-US" sz="1600" i="1" u="sng" dirty="0" smtClean="0"/>
              <a:t>accurately</a:t>
            </a:r>
            <a:endParaRPr lang="en-US" sz="1600" i="1" u="sng" dirty="0"/>
          </a:p>
          <a:p>
            <a:pPr marL="363538" lvl="8">
              <a:buNone/>
            </a:pPr>
            <a:r>
              <a:rPr lang="en-US" sz="1600" dirty="0" smtClean="0"/>
              <a:t>-    taxi </a:t>
            </a:r>
            <a:r>
              <a:rPr lang="en-US" sz="1600" dirty="0"/>
              <a:t>driver will </a:t>
            </a:r>
            <a:r>
              <a:rPr lang="en-US" sz="1600" i="1" u="sng" dirty="0"/>
              <a:t>respect the ETA</a:t>
            </a:r>
            <a:r>
              <a:rPr lang="en-US" sz="1600" dirty="0"/>
              <a:t>, otherwise they could be banned from the system</a:t>
            </a:r>
          </a:p>
          <a:p>
            <a:pPr marL="363538" lvl="8">
              <a:buNone/>
            </a:pPr>
            <a:r>
              <a:rPr lang="en-US" sz="1600" dirty="0" smtClean="0"/>
              <a:t>-    </a:t>
            </a:r>
            <a:r>
              <a:rPr lang="en-US" sz="1600" dirty="0"/>
              <a:t>if a taxi driver has an unexpected issue, the user will be automatically notified by the system and a new vehicle will be assigned to him with new ETA</a:t>
            </a:r>
          </a:p>
        </p:txBody>
      </p:sp>
    </p:spTree>
    <p:extLst>
      <p:ext uri="{BB962C8B-B14F-4D97-AF65-F5344CB8AC3E}">
        <p14:creationId xmlns:p14="http://schemas.microsoft.com/office/powerpoint/2010/main" val="10987398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Inspection document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709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Assigned </a:t>
            </a:r>
            <a:r>
              <a:rPr lang="en-US" sz="2800" dirty="0" err="1" smtClean="0">
                <a:solidFill>
                  <a:srgbClr val="003366"/>
                </a:solidFill>
              </a:rPr>
              <a:t>funcitons</a:t>
            </a:r>
            <a:r>
              <a:rPr lang="en-US" sz="2800" dirty="0" smtClean="0">
                <a:solidFill>
                  <a:srgbClr val="003366"/>
                </a:solidFill>
              </a:rPr>
              <a:t>- Overview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82450" y="1700808"/>
            <a:ext cx="8692000" cy="295232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 smtClean="0"/>
              <a:t>findClassInternal</a:t>
            </a:r>
            <a:r>
              <a:rPr lang="en-US" sz="2000" i="1" smtClean="0"/>
              <a:t>(String name) </a:t>
            </a:r>
            <a:r>
              <a:rPr lang="en-US" sz="2000" smtClean="0"/>
              <a:t>- find specified class in local repo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/>
              <a:t>findResourceInternal</a:t>
            </a:r>
            <a:r>
              <a:rPr lang="en-US" sz="2000" i="1" dirty="0"/>
              <a:t>(String name, String path</a:t>
            </a:r>
            <a:r>
              <a:rPr lang="en-US" sz="2000" i="1" dirty="0" smtClean="0"/>
              <a:t>) </a:t>
            </a:r>
            <a:r>
              <a:rPr lang="en-US" sz="2000" dirty="0" smtClean="0"/>
              <a:t>– </a:t>
            </a:r>
            <a:r>
              <a:rPr lang="en-US" sz="2000" dirty="0"/>
              <a:t>find specified resource in local </a:t>
            </a:r>
            <a:r>
              <a:rPr lang="en-US" sz="2000" dirty="0" smtClean="0"/>
              <a:t>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 err="1"/>
              <a:t>findResourceInternalFromRepositories</a:t>
            </a:r>
            <a:r>
              <a:rPr lang="en-US" sz="2000" i="1" dirty="0"/>
              <a:t>(String name, String path) </a:t>
            </a:r>
            <a:r>
              <a:rPr lang="en-US" sz="2000" i="1" dirty="0" smtClean="0"/>
              <a:t>- </a:t>
            </a:r>
            <a:r>
              <a:rPr lang="en-US" sz="2000" dirty="0"/>
              <a:t>tries to find and load specified resource from internal repositories of the class</a:t>
            </a:r>
            <a:endParaRPr lang="en-US" sz="2000" i="1" dirty="0" smtClean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69369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Some exceptions found </a:t>
            </a:r>
            <a:r>
              <a:rPr lang="en-US" sz="2800" dirty="0">
                <a:solidFill>
                  <a:srgbClr val="003366"/>
                </a:solidFill>
              </a:rPr>
              <a:t>- </a:t>
            </a:r>
            <a:r>
              <a:rPr lang="en-US" sz="2800" dirty="0" err="1">
                <a:solidFill>
                  <a:srgbClr val="003366"/>
                </a:solidFill>
              </a:rPr>
              <a:t>findClassInternal</a:t>
            </a:r>
            <a:r>
              <a:rPr lang="en-US" sz="2800" dirty="0">
                <a:solidFill>
                  <a:srgbClr val="003366"/>
                </a:solidFill>
              </a:rPr>
              <a:t> 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14513"/>
              </p:ext>
            </p:extLst>
          </p:nvPr>
        </p:nvGraphicFramePr>
        <p:xfrm>
          <a:off x="1403648" y="908720"/>
          <a:ext cx="6007735" cy="2632902"/>
        </p:xfrm>
        <a:graphic>
          <a:graphicData uri="http://schemas.openxmlformats.org/drawingml/2006/table">
            <a:tbl>
              <a:tblPr firstRow="1" firstCol="1" bandRow="1"/>
              <a:tblGrid>
                <a:gridCol w="1396365"/>
                <a:gridCol w="1547495"/>
                <a:gridCol w="1398270"/>
                <a:gridCol w="1665605"/>
              </a:tblGrid>
              <a:tr h="340995">
                <a:tc gridSpan="4"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Wrapping lines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break is not correct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2788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4620" marR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is separated before an operator “II”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084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break is not correct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2793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134620" marR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is separated before an operator “+”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38798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level break is present in this function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2792-2794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462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Break doesn’t occur after coma or an operator.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36791"/>
              </p:ext>
            </p:extLst>
          </p:nvPr>
        </p:nvGraphicFramePr>
        <p:xfrm>
          <a:off x="1403648" y="3645024"/>
          <a:ext cx="6007735" cy="2272348"/>
        </p:xfrm>
        <a:graphic>
          <a:graphicData uri="http://schemas.openxmlformats.org/drawingml/2006/table">
            <a:tbl>
              <a:tblPr firstRow="1" firstCol="1" bandRow="1"/>
              <a:tblGrid>
                <a:gridCol w="1396365"/>
                <a:gridCol w="1547495"/>
                <a:gridCol w="1398270"/>
                <a:gridCol w="1665605"/>
              </a:tblGrid>
              <a:tr h="340995">
                <a:tc gridSpan="4"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74231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 is not caught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2792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32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SecurityException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is thrown and is not properly handled in the function, and it is neither stated in the function declaration.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802650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Some exceptions found - </a:t>
            </a:r>
            <a:r>
              <a:rPr lang="en-US" sz="2800" dirty="0" err="1" smtClean="0">
                <a:solidFill>
                  <a:srgbClr val="003366"/>
                </a:solidFill>
              </a:rPr>
              <a:t>findResourceInternal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862250"/>
              </p:ext>
            </p:extLst>
          </p:nvPr>
        </p:nvGraphicFramePr>
        <p:xfrm>
          <a:off x="1331640" y="1124744"/>
          <a:ext cx="6480720" cy="1420344"/>
        </p:xfrm>
        <a:graphic>
          <a:graphicData uri="http://schemas.openxmlformats.org/drawingml/2006/table">
            <a:tbl>
              <a:tblPr firstRow="1" firstCol="1" bandRow="1"/>
              <a:tblGrid>
                <a:gridCol w="1506300"/>
                <a:gridCol w="1669328"/>
                <a:gridCol w="1508355"/>
                <a:gridCol w="1796737"/>
              </a:tblGrid>
              <a:tr h="192537">
                <a:tc gridSpan="4"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Indention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066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922948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More spaces used for indention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2827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has 4 spaces more that it should have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28962"/>
              </p:ext>
            </p:extLst>
          </p:nvPr>
        </p:nvGraphicFramePr>
        <p:xfrm>
          <a:off x="1331640" y="2924944"/>
          <a:ext cx="6552728" cy="3058795"/>
        </p:xfrm>
        <a:graphic>
          <a:graphicData uri="http://schemas.openxmlformats.org/drawingml/2006/table">
            <a:tbl>
              <a:tblPr firstRow="1" firstCol="1" bandRow="1"/>
              <a:tblGrid>
                <a:gridCol w="1523037"/>
                <a:gridCol w="1687876"/>
                <a:gridCol w="1525114"/>
                <a:gridCol w="1816701"/>
              </a:tblGrid>
              <a:tr h="340995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I</a:t>
                      </a: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nitialization and Declarations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74231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Declarations at the beginning of block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2835 and 2859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32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2835 –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entry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variable is not declared in the beginning of block of code</a:t>
                      </a:r>
                    </a:p>
                    <a:p>
                      <a:pPr marL="2032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 2859 – </a:t>
                      </a:r>
                      <a:r>
                        <a:rPr lang="en-US" sz="1400" i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entry2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variable is not declared in the beginning of block of code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08200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49" y="131950"/>
            <a:ext cx="84507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400" dirty="0" smtClean="0">
                <a:solidFill>
                  <a:srgbClr val="003366"/>
                </a:solidFill>
              </a:rPr>
              <a:t>Some exceptions </a:t>
            </a:r>
            <a:r>
              <a:rPr lang="en-US" sz="2000" dirty="0" smtClean="0">
                <a:solidFill>
                  <a:srgbClr val="003366"/>
                </a:solidFill>
              </a:rPr>
              <a:t>found- </a:t>
            </a:r>
            <a:r>
              <a:rPr lang="en-US" sz="2000" dirty="0" err="1" smtClean="0">
                <a:solidFill>
                  <a:srgbClr val="003366"/>
                </a:solidFill>
              </a:rPr>
              <a:t>findResourceInternalFromRepositories</a:t>
            </a:r>
            <a:r>
              <a:rPr lang="en-US" sz="300" dirty="0" err="1" smtClean="0">
                <a:solidFill>
                  <a:srgbClr val="003366"/>
                </a:solidFill>
              </a:rPr>
              <a:t>nd</a:t>
            </a:r>
            <a:endParaRPr sz="24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632926"/>
              </p:ext>
            </p:extLst>
          </p:nvPr>
        </p:nvGraphicFramePr>
        <p:xfrm>
          <a:off x="1763688" y="1196752"/>
          <a:ext cx="6007735" cy="2457958"/>
        </p:xfrm>
        <a:graphic>
          <a:graphicData uri="http://schemas.openxmlformats.org/drawingml/2006/table">
            <a:tbl>
              <a:tblPr firstRow="1" firstCol="1" bandRow="1"/>
              <a:tblGrid>
                <a:gridCol w="1396365"/>
                <a:gridCol w="1547495"/>
                <a:gridCol w="1398270"/>
                <a:gridCol w="1665605"/>
              </a:tblGrid>
              <a:tr h="340995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I</a:t>
                      </a:r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nitialization and Declarations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Variable not initialized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2924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Variable j is declared as int but not initialized on the spot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65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Declarations at the beginning of block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2881 to 2885, 2907 and 2934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2032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Times New Roman" panose="02020603050405020304" pitchFamily="18" charset="0"/>
                          <a:cs typeface="Cambria" panose="02040503050406030204" pitchFamily="18" charset="0"/>
                        </a:rPr>
                        <a:t>Declarations at those lines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are not on the beginning of the block.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99073"/>
              </p:ext>
            </p:extLst>
          </p:nvPr>
        </p:nvGraphicFramePr>
        <p:xfrm>
          <a:off x="1763688" y="4149080"/>
          <a:ext cx="6007735" cy="1359218"/>
        </p:xfrm>
        <a:graphic>
          <a:graphicData uri="http://schemas.openxmlformats.org/drawingml/2006/table">
            <a:tbl>
              <a:tblPr firstRow="1" firstCol="1" bandRow="1"/>
              <a:tblGrid>
                <a:gridCol w="1396365"/>
                <a:gridCol w="1547495"/>
                <a:gridCol w="1398270"/>
                <a:gridCol w="1665605"/>
              </a:tblGrid>
              <a:tr h="340995">
                <a:tc gridSpan="4"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Exceptions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3375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Checklist point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Exception is not properly handled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2943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032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Catch block is empty, exception is not handled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AA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6081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indent="0"/>
            <a:r>
              <a:rPr lang="it-IT" sz="2800" dirty="0" smtClean="0">
                <a:solidFill>
                  <a:srgbClr val="002060"/>
                </a:solidFill>
              </a:rPr>
              <a:t>Questions?</a:t>
            </a:r>
            <a:endParaRPr lang="it-IT" sz="2800" dirty="0">
              <a:solidFill>
                <a:srgbClr val="002060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1" name="Immagine 5" descr="omino_interrogativo-300x30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2037992"/>
            <a:ext cx="3384376" cy="3384376"/>
          </a:xfrm>
          <a:prstGeom prst="rect">
            <a:avLst/>
          </a:prstGeom>
        </p:spPr>
      </p:pic>
      <p:sp>
        <p:nvSpPr>
          <p:cNvPr id="13" name="Shape 33"/>
          <p:cNvSpPr txBox="1">
            <a:spLocks/>
          </p:cNvSpPr>
          <p:nvPr/>
        </p:nvSpPr>
        <p:spPr>
          <a:xfrm>
            <a:off x="1369639" y="1539393"/>
            <a:ext cx="6404721" cy="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Thank you for your attention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241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 -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2051" name="Picture 3" descr="D:\FAX\SW2\SW2015\Mockups\1 Guest scr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578"/>
            <a:ext cx="22669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FAX\SW2\SW2015\Mockups\2 SignU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80728"/>
            <a:ext cx="22669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FAX\SW2\SW2015\Mockups\3 Sign 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01" y="1006063"/>
            <a:ext cx="22669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51067" y="5499668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page 	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29301" y="5526902"/>
            <a:ext cx="936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Sign Up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44442" y="5499668"/>
            <a:ext cx="765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Sign In</a:t>
            </a:r>
            <a:r>
              <a:rPr lang="en-US" dirty="0"/>
              <a:t>	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350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362339" y="1008318"/>
            <a:ext cx="5688632" cy="491367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Driver application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85359" y="740031"/>
            <a:ext cx="3537020" cy="5092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</a:t>
            </a:r>
            <a:r>
              <a:rPr lang="en-US" sz="2800" dirty="0">
                <a:solidFill>
                  <a:srgbClr val="003366"/>
                </a:solidFill>
              </a:rPr>
              <a:t> -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074" name="Picture 2" descr="D:\FAX\SW2\SW2015\Mockups\4 Home scr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1" y="1080326"/>
            <a:ext cx="22669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FAX\SW2\SW2015\Mockups\7 HomeDriv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96" y="1080326"/>
            <a:ext cx="22669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FAX\SW2\SW2015\Mockups\8 Popu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675" y="1080326"/>
            <a:ext cx="22669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97813" y="5921996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Passenger Home page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51621" y="5921996"/>
            <a:ext cx="16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Driver Home page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1302" y="592199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 up message </a:t>
            </a:r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</TotalTime>
  <Words>2485</Words>
  <Application>Microsoft Office PowerPoint</Application>
  <PresentationFormat>On-screen Show (4:3)</PresentationFormat>
  <Paragraphs>748</Paragraphs>
  <Slides>75</Slides>
  <Notes>75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77" baseType="lpstr">
      <vt:lpstr>Custom Theme</vt:lpstr>
      <vt:lpstr>Custom Theme</vt:lpstr>
      <vt:lpstr>Project –  Final Presentation</vt:lpstr>
      <vt:lpstr>RASD</vt:lpstr>
      <vt:lpstr>myTaxiService software application</vt:lpstr>
      <vt:lpstr>Overall description</vt:lpstr>
      <vt:lpstr>Overall description</vt:lpstr>
      <vt:lpstr>Overall description</vt:lpstr>
      <vt:lpstr>Overall description</vt:lpstr>
      <vt:lpstr>Specific requirements - Mockups</vt:lpstr>
      <vt:lpstr>Specific requirements - Mockups</vt:lpstr>
      <vt:lpstr>Specific requirements - Mockups</vt:lpstr>
      <vt:lpstr>Specific requirements - Mockups</vt:lpstr>
      <vt:lpstr>Specific requirements - Mockups</vt:lpstr>
      <vt:lpstr>Specific requirements - Mockups</vt:lpstr>
      <vt:lpstr>Specific requirements - Use cases</vt:lpstr>
      <vt:lpstr>Specific requirements - Use cases</vt:lpstr>
      <vt:lpstr>Specific requirements - Use cases</vt:lpstr>
      <vt:lpstr>Specific requirements - Use cases</vt:lpstr>
      <vt:lpstr>Specific requirements - Use cases</vt:lpstr>
      <vt:lpstr>Sign Up sequence diagram</vt:lpstr>
      <vt:lpstr>PowerPoint Presentation</vt:lpstr>
      <vt:lpstr>PowerPoint Presentation</vt:lpstr>
      <vt:lpstr>Specific requirements – Class diagram</vt:lpstr>
      <vt:lpstr>Specific requirements – State Chart diagrams</vt:lpstr>
      <vt:lpstr>Specific requirements – Non functional requirements</vt:lpstr>
      <vt:lpstr>Alloy- World generated by Alloy analyzer </vt:lpstr>
      <vt:lpstr>Alloy- Prove the model’s consistency </vt:lpstr>
      <vt:lpstr>Design Document</vt:lpstr>
      <vt:lpstr>High level components and their interaction</vt:lpstr>
      <vt:lpstr>System Components - Overview </vt:lpstr>
      <vt:lpstr>Deployment view</vt:lpstr>
      <vt:lpstr>Request – Runtime view</vt:lpstr>
      <vt:lpstr>Reservation – Runtime view</vt:lpstr>
      <vt:lpstr>Ban user– Runtime view</vt:lpstr>
      <vt:lpstr>Component interfaces</vt:lpstr>
      <vt:lpstr>myTaxyService system – Architectural style</vt:lpstr>
      <vt:lpstr>myTaxyService system – Design Patterns</vt:lpstr>
      <vt:lpstr>Request Algorithm</vt:lpstr>
      <vt:lpstr>Reservation Algorithm</vt:lpstr>
      <vt:lpstr>Reservation Algorithm</vt:lpstr>
      <vt:lpstr>ConfirmDecline and SetAvailability Alghorithms</vt:lpstr>
      <vt:lpstr>Requirement traceability</vt:lpstr>
      <vt:lpstr>Integration Test Plan</vt:lpstr>
      <vt:lpstr>System Components - Overview </vt:lpstr>
      <vt:lpstr>Functions that have to pass unit testing 1/2</vt:lpstr>
      <vt:lpstr>Functions that have to pass unit testing 2/2</vt:lpstr>
      <vt:lpstr>Elements to be integrated 1/3</vt:lpstr>
      <vt:lpstr>Elements to be integrated 2/3</vt:lpstr>
      <vt:lpstr>Elements to be integrated 3/3</vt:lpstr>
      <vt:lpstr>Integration Strategy – Bottom up</vt:lpstr>
      <vt:lpstr>Software Integration Strategy 1/2</vt:lpstr>
      <vt:lpstr>Software Integration Strategy 2/2</vt:lpstr>
      <vt:lpstr>Subsystem Integration</vt:lpstr>
      <vt:lpstr>Test Cases Specification - Example</vt:lpstr>
      <vt:lpstr>Test Cases Specification - Example</vt:lpstr>
      <vt:lpstr>Test Procedures - Example</vt:lpstr>
      <vt:lpstr>Tools and Test Equipment</vt:lpstr>
      <vt:lpstr>Program Stubs and Test Data Required</vt:lpstr>
      <vt:lpstr>Project Plan </vt:lpstr>
      <vt:lpstr>Functional points - Brief introduction</vt:lpstr>
      <vt:lpstr>Internal logic files</vt:lpstr>
      <vt:lpstr>External interface files</vt:lpstr>
      <vt:lpstr>External inputs</vt:lpstr>
      <vt:lpstr>External inquires</vt:lpstr>
      <vt:lpstr>External outputs</vt:lpstr>
      <vt:lpstr>Total FPs</vt:lpstr>
      <vt:lpstr>Effort Estimation COCOMO II</vt:lpstr>
      <vt:lpstr>Task allocation - Gantt chart</vt:lpstr>
      <vt:lpstr>Risk Management</vt:lpstr>
      <vt:lpstr>Future possible implementation</vt:lpstr>
      <vt:lpstr>Inspection document</vt:lpstr>
      <vt:lpstr>Assigned funcitons- Overview </vt:lpstr>
      <vt:lpstr>Some exceptions found - findClassInternal  </vt:lpstr>
      <vt:lpstr>Some exceptions found - findResourceInternal</vt:lpstr>
      <vt:lpstr>Some exceptions found- findResourceInternalFromRepositoriesnd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Milica</dc:creator>
  <cp:lastModifiedBy>Milica</cp:lastModifiedBy>
  <cp:revision>79</cp:revision>
  <dcterms:modified xsi:type="dcterms:W3CDTF">2016-02-23T17:54:37Z</dcterms:modified>
</cp:coreProperties>
</file>